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0" r:id="rId2"/>
    <p:sldId id="256" r:id="rId3"/>
    <p:sldId id="257" r:id="rId4"/>
    <p:sldId id="299" r:id="rId5"/>
    <p:sldId id="300" r:id="rId6"/>
    <p:sldId id="258" r:id="rId7"/>
    <p:sldId id="259"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302" r:id="rId47"/>
    <p:sldId id="301" r:id="rId48"/>
    <p:sldId id="303" r:id="rId49"/>
    <p:sldId id="304" r:id="rId50"/>
    <p:sldId id="305" r:id="rId51"/>
    <p:sldId id="306" r:id="rId52"/>
  </p:sldIdLst>
  <p:sldSz cx="9144000" cy="6858000" type="screen4x3"/>
  <p:notesSz cx="9144000" cy="6858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4/8/2018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99872" y="5945123"/>
            <a:ext cx="4899660" cy="913130"/>
          </a:xfrm>
          <a:custGeom>
            <a:avLst/>
            <a:gdLst/>
            <a:ahLst/>
            <a:cxnLst/>
            <a:rect l="l" t="t" r="r" b="b"/>
            <a:pathLst>
              <a:path w="4899660" h="913129">
                <a:moveTo>
                  <a:pt x="85583" y="21310"/>
                </a:moveTo>
                <a:lnTo>
                  <a:pt x="3638405" y="912874"/>
                </a:lnTo>
                <a:lnTo>
                  <a:pt x="4899656" y="912874"/>
                </a:lnTo>
                <a:lnTo>
                  <a:pt x="85583" y="21310"/>
                </a:lnTo>
                <a:close/>
              </a:path>
              <a:path w="4899660" h="913129">
                <a:moveTo>
                  <a:pt x="660" y="0"/>
                </a:moveTo>
                <a:lnTo>
                  <a:pt x="0" y="5460"/>
                </a:lnTo>
                <a:lnTo>
                  <a:pt x="85583" y="21310"/>
                </a:lnTo>
                <a:lnTo>
                  <a:pt x="660" y="0"/>
                </a:lnTo>
                <a:close/>
              </a:path>
            </a:pathLst>
          </a:custGeom>
          <a:solidFill>
            <a:srgbClr val="9FCADC">
              <a:alpha val="39999"/>
            </a:srgbClr>
          </a:solidFill>
        </p:spPr>
        <p:txBody>
          <a:bodyPr wrap="square" lIns="0" tIns="0" rIns="0" bIns="0" rtlCol="0"/>
          <a:lstStyle/>
          <a:p>
            <a:endParaRPr/>
          </a:p>
        </p:txBody>
      </p:sp>
      <p:sp>
        <p:nvSpPr>
          <p:cNvPr id="17" name="bk object 17"/>
          <p:cNvSpPr/>
          <p:nvPr/>
        </p:nvSpPr>
        <p:spPr>
          <a:xfrm>
            <a:off x="486155" y="5939028"/>
            <a:ext cx="3655695" cy="919480"/>
          </a:xfrm>
          <a:custGeom>
            <a:avLst/>
            <a:gdLst/>
            <a:ahLst/>
            <a:cxnLst/>
            <a:rect l="l" t="t" r="r" b="b"/>
            <a:pathLst>
              <a:path w="3655695" h="919479">
                <a:moveTo>
                  <a:pt x="0" y="0"/>
                </a:moveTo>
                <a:lnTo>
                  <a:pt x="7924" y="6350"/>
                </a:lnTo>
                <a:lnTo>
                  <a:pt x="2871731" y="918970"/>
                </a:lnTo>
                <a:lnTo>
                  <a:pt x="3655493" y="918970"/>
                </a:lnTo>
                <a:lnTo>
                  <a:pt x="0" y="0"/>
                </a:lnTo>
                <a:close/>
              </a:path>
            </a:pathLst>
          </a:custGeom>
          <a:solidFill>
            <a:srgbClr val="000000"/>
          </a:solidFill>
        </p:spPr>
        <p:txBody>
          <a:bodyPr wrap="square" lIns="0" tIns="0" rIns="0" bIns="0" rtlCol="0"/>
          <a:lstStyle/>
          <a:p>
            <a:endParaRPr/>
          </a:p>
        </p:txBody>
      </p:sp>
      <p:sp>
        <p:nvSpPr>
          <p:cNvPr id="18" name="bk object 18"/>
          <p:cNvSpPr/>
          <p:nvPr/>
        </p:nvSpPr>
        <p:spPr>
          <a:xfrm>
            <a:off x="0" y="5789674"/>
            <a:ext cx="3398520" cy="1068324"/>
          </a:xfrm>
          <a:prstGeom prst="rect">
            <a:avLst/>
          </a:prstGeom>
          <a:blipFill>
            <a:blip r:embed="rId2" cstate="print"/>
            <a:stretch>
              <a:fillRect/>
            </a:stretch>
          </a:blipFill>
        </p:spPr>
        <p:txBody>
          <a:bodyPr wrap="square" lIns="0" tIns="0" rIns="0" bIns="0" rtlCol="0"/>
          <a:lstStyle/>
          <a:p>
            <a:endParaRPr/>
          </a:p>
        </p:txBody>
      </p:sp>
      <p:sp>
        <p:nvSpPr>
          <p:cNvPr id="19" name="bk object 19"/>
          <p:cNvSpPr/>
          <p:nvPr/>
        </p:nvSpPr>
        <p:spPr>
          <a:xfrm>
            <a:off x="0" y="5784670"/>
            <a:ext cx="3370852" cy="1073326"/>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4/8/2018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4/8/2018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99872" y="5945123"/>
            <a:ext cx="4899660" cy="913130"/>
          </a:xfrm>
          <a:custGeom>
            <a:avLst/>
            <a:gdLst/>
            <a:ahLst/>
            <a:cxnLst/>
            <a:rect l="l" t="t" r="r" b="b"/>
            <a:pathLst>
              <a:path w="4899660" h="913129">
                <a:moveTo>
                  <a:pt x="85583" y="21310"/>
                </a:moveTo>
                <a:lnTo>
                  <a:pt x="3638405" y="912874"/>
                </a:lnTo>
                <a:lnTo>
                  <a:pt x="4899656" y="912874"/>
                </a:lnTo>
                <a:lnTo>
                  <a:pt x="85583" y="21310"/>
                </a:lnTo>
                <a:close/>
              </a:path>
              <a:path w="4899660" h="913129">
                <a:moveTo>
                  <a:pt x="660" y="0"/>
                </a:moveTo>
                <a:lnTo>
                  <a:pt x="0" y="5460"/>
                </a:lnTo>
                <a:lnTo>
                  <a:pt x="85583" y="21310"/>
                </a:lnTo>
                <a:lnTo>
                  <a:pt x="660" y="0"/>
                </a:lnTo>
                <a:close/>
              </a:path>
            </a:pathLst>
          </a:custGeom>
          <a:solidFill>
            <a:srgbClr val="9FCADC">
              <a:alpha val="39999"/>
            </a:srgbClr>
          </a:solidFill>
        </p:spPr>
        <p:txBody>
          <a:bodyPr wrap="square" lIns="0" tIns="0" rIns="0" bIns="0" rtlCol="0"/>
          <a:lstStyle/>
          <a:p>
            <a:endParaRPr/>
          </a:p>
        </p:txBody>
      </p:sp>
      <p:sp>
        <p:nvSpPr>
          <p:cNvPr id="17" name="bk object 17"/>
          <p:cNvSpPr/>
          <p:nvPr/>
        </p:nvSpPr>
        <p:spPr>
          <a:xfrm>
            <a:off x="486155" y="5939028"/>
            <a:ext cx="3655695" cy="919480"/>
          </a:xfrm>
          <a:custGeom>
            <a:avLst/>
            <a:gdLst/>
            <a:ahLst/>
            <a:cxnLst/>
            <a:rect l="l" t="t" r="r" b="b"/>
            <a:pathLst>
              <a:path w="3655695" h="919479">
                <a:moveTo>
                  <a:pt x="0" y="0"/>
                </a:moveTo>
                <a:lnTo>
                  <a:pt x="7924" y="6350"/>
                </a:lnTo>
                <a:lnTo>
                  <a:pt x="2871731" y="918970"/>
                </a:lnTo>
                <a:lnTo>
                  <a:pt x="3655493" y="918970"/>
                </a:lnTo>
                <a:lnTo>
                  <a:pt x="0" y="0"/>
                </a:lnTo>
                <a:close/>
              </a:path>
            </a:pathLst>
          </a:custGeom>
          <a:solidFill>
            <a:srgbClr val="000000"/>
          </a:solidFill>
        </p:spPr>
        <p:txBody>
          <a:bodyPr wrap="square" lIns="0" tIns="0" rIns="0" bIns="0" rtlCol="0"/>
          <a:lstStyle/>
          <a:p>
            <a:endParaRPr/>
          </a:p>
        </p:txBody>
      </p:sp>
      <p:sp>
        <p:nvSpPr>
          <p:cNvPr id="18" name="bk object 18"/>
          <p:cNvSpPr/>
          <p:nvPr/>
        </p:nvSpPr>
        <p:spPr>
          <a:xfrm>
            <a:off x="0" y="5789674"/>
            <a:ext cx="3398520" cy="1068324"/>
          </a:xfrm>
          <a:prstGeom prst="rect">
            <a:avLst/>
          </a:prstGeom>
          <a:blipFill>
            <a:blip r:embed="rId2" cstate="print"/>
            <a:stretch>
              <a:fillRect/>
            </a:stretch>
          </a:blipFill>
        </p:spPr>
        <p:txBody>
          <a:bodyPr wrap="square" lIns="0" tIns="0" rIns="0" bIns="0" rtlCol="0"/>
          <a:lstStyle/>
          <a:p>
            <a:endParaRPr/>
          </a:p>
        </p:txBody>
      </p:sp>
      <p:sp>
        <p:nvSpPr>
          <p:cNvPr id="19" name="bk object 19"/>
          <p:cNvSpPr/>
          <p:nvPr/>
        </p:nvSpPr>
        <p:spPr>
          <a:xfrm>
            <a:off x="0" y="5784670"/>
            <a:ext cx="3370852" cy="1073326"/>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4/8/2018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4/8/2018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99872" y="5945123"/>
            <a:ext cx="4899660" cy="913130"/>
          </a:xfrm>
          <a:custGeom>
            <a:avLst/>
            <a:gdLst/>
            <a:ahLst/>
            <a:cxnLst/>
            <a:rect l="l" t="t" r="r" b="b"/>
            <a:pathLst>
              <a:path w="4899660" h="913129">
                <a:moveTo>
                  <a:pt x="85583" y="21310"/>
                </a:moveTo>
                <a:lnTo>
                  <a:pt x="3638405" y="912874"/>
                </a:lnTo>
                <a:lnTo>
                  <a:pt x="4899656" y="912874"/>
                </a:lnTo>
                <a:lnTo>
                  <a:pt x="85583" y="21310"/>
                </a:lnTo>
                <a:close/>
              </a:path>
              <a:path w="4899660" h="913129">
                <a:moveTo>
                  <a:pt x="660" y="0"/>
                </a:moveTo>
                <a:lnTo>
                  <a:pt x="0" y="5460"/>
                </a:lnTo>
                <a:lnTo>
                  <a:pt x="85583" y="21310"/>
                </a:lnTo>
                <a:lnTo>
                  <a:pt x="660" y="0"/>
                </a:lnTo>
                <a:close/>
              </a:path>
            </a:pathLst>
          </a:custGeom>
          <a:solidFill>
            <a:srgbClr val="9FCADC">
              <a:alpha val="39999"/>
            </a:srgbClr>
          </a:solidFill>
        </p:spPr>
        <p:txBody>
          <a:bodyPr wrap="square" lIns="0" tIns="0" rIns="0" bIns="0" rtlCol="0"/>
          <a:lstStyle/>
          <a:p>
            <a:endParaRPr/>
          </a:p>
        </p:txBody>
      </p:sp>
      <p:sp>
        <p:nvSpPr>
          <p:cNvPr id="17" name="bk object 17"/>
          <p:cNvSpPr/>
          <p:nvPr/>
        </p:nvSpPr>
        <p:spPr>
          <a:xfrm>
            <a:off x="486155" y="5939028"/>
            <a:ext cx="3655695" cy="919480"/>
          </a:xfrm>
          <a:custGeom>
            <a:avLst/>
            <a:gdLst/>
            <a:ahLst/>
            <a:cxnLst/>
            <a:rect l="l" t="t" r="r" b="b"/>
            <a:pathLst>
              <a:path w="3655695" h="919479">
                <a:moveTo>
                  <a:pt x="0" y="0"/>
                </a:moveTo>
                <a:lnTo>
                  <a:pt x="7924" y="6350"/>
                </a:lnTo>
                <a:lnTo>
                  <a:pt x="2871731" y="918970"/>
                </a:lnTo>
                <a:lnTo>
                  <a:pt x="3655493" y="918970"/>
                </a:lnTo>
                <a:lnTo>
                  <a:pt x="0" y="0"/>
                </a:lnTo>
                <a:close/>
              </a:path>
            </a:pathLst>
          </a:custGeom>
          <a:solidFill>
            <a:srgbClr val="000000"/>
          </a:solidFill>
        </p:spPr>
        <p:txBody>
          <a:bodyPr wrap="square" lIns="0" tIns="0" rIns="0" bIns="0" rtlCol="0"/>
          <a:lstStyle/>
          <a:p>
            <a:endParaRPr/>
          </a:p>
        </p:txBody>
      </p:sp>
      <p:sp>
        <p:nvSpPr>
          <p:cNvPr id="18" name="bk object 18"/>
          <p:cNvSpPr/>
          <p:nvPr/>
        </p:nvSpPr>
        <p:spPr>
          <a:xfrm>
            <a:off x="0" y="5789674"/>
            <a:ext cx="3398520" cy="1068324"/>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580516" y="1505458"/>
            <a:ext cx="7982966" cy="2159000"/>
          </a:xfrm>
          <a:prstGeom prst="rect">
            <a:avLst/>
          </a:prstGeom>
        </p:spPr>
        <p:txBody>
          <a:bodyPr wrap="square" lIns="0" tIns="0" rIns="0" bIns="0">
            <a:spAutoFit/>
          </a:bodyPr>
          <a:lstStyle>
            <a:lvl1pPr>
              <a:defRPr sz="2800" b="0" i="0">
                <a:solidFill>
                  <a:schemeClr val="tx1"/>
                </a:solidFill>
                <a:latin typeface="Arial"/>
                <a:cs typeface="Arial"/>
              </a:defRPr>
            </a:lvl1pPr>
          </a:lstStyle>
          <a:p>
            <a:endParaRPr/>
          </a:p>
        </p:txBody>
      </p:sp>
      <p:sp>
        <p:nvSpPr>
          <p:cNvPr id="3" name="Holder 3"/>
          <p:cNvSpPr>
            <a:spLocks noGrp="1"/>
          </p:cNvSpPr>
          <p:nvPr>
            <p:ph type="body" idx="1"/>
          </p:nvPr>
        </p:nvSpPr>
        <p:spPr>
          <a:xfrm>
            <a:off x="599008" y="3268217"/>
            <a:ext cx="7945983" cy="2479675"/>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4/8/2018</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6.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58.jpeg"/></Relationships>
</file>

<file path=ppt/slides/_rels/slide3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4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70.png"/><Relationship Id="rId4" Type="http://schemas.openxmlformats.org/officeDocument/2006/relationships/image" Target="../media/image69.jpeg"/></Relationships>
</file>

<file path=ppt/slides/_rels/slide4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4.xml"/><Relationship Id="rId4" Type="http://schemas.openxmlformats.org/officeDocument/2006/relationships/image" Target="../media/image73.png"/></Relationships>
</file>

<file path=ppt/slides/_rels/slide4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76.png"/><Relationship Id="rId4" Type="http://schemas.openxmlformats.org/officeDocument/2006/relationships/image" Target="../media/image75.jpeg"/></Relationships>
</file>

<file path=ppt/slides/_rels/slide4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4.xml"/><Relationship Id="rId4" Type="http://schemas.openxmlformats.org/officeDocument/2006/relationships/image" Target="../media/image79.png"/></Relationships>
</file>

<file path=ppt/slides/_rels/slide4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2400"/>
            <a:ext cx="8229600" cy="1143000"/>
          </a:xfrm>
        </p:spPr>
        <p:txBody>
          <a:bodyPr>
            <a:noAutofit/>
          </a:bodyPr>
          <a:lstStyle/>
          <a:p>
            <a:r>
              <a:rPr lang="pt-BR" sz="3200" b="1" dirty="0" smtClean="0"/>
              <a:t>NR 12 - SEGURANÇA NO TRABALHO EM MÁQUINAS E EQUIPAMENTOS</a:t>
            </a:r>
            <a:endParaRPr lang="pt-BR" sz="3200" dirty="0"/>
          </a:p>
        </p:txBody>
      </p:sp>
      <p:sp>
        <p:nvSpPr>
          <p:cNvPr id="3" name="Espaço Reservado para Conteúdo 2"/>
          <p:cNvSpPr>
            <a:spLocks noGrp="1"/>
          </p:cNvSpPr>
          <p:nvPr>
            <p:ph idx="4294967295"/>
          </p:nvPr>
        </p:nvSpPr>
        <p:spPr>
          <a:xfrm>
            <a:off x="971520" y="1143000"/>
            <a:ext cx="8858280" cy="5286412"/>
          </a:xfrm>
          <a:prstGeom prst="rect">
            <a:avLst/>
          </a:prstGeom>
        </p:spPr>
        <p:txBody>
          <a:bodyPr>
            <a:noAutofit/>
          </a:bodyPr>
          <a:lstStyle/>
          <a:p>
            <a:r>
              <a:rPr lang="pt-BR" sz="1600" b="1" i="1" dirty="0" smtClean="0"/>
              <a:t>Princípios Gerais</a:t>
            </a:r>
            <a:endParaRPr lang="pt-BR" sz="1600" dirty="0" smtClean="0"/>
          </a:p>
          <a:p>
            <a:r>
              <a:rPr lang="pt-BR" sz="1600" b="1" i="1" dirty="0" smtClean="0"/>
              <a:t>Arranjo físico e instalações.</a:t>
            </a:r>
            <a:endParaRPr lang="pt-BR" sz="1600" dirty="0" smtClean="0"/>
          </a:p>
          <a:p>
            <a:r>
              <a:rPr lang="pt-BR" sz="1600" b="1" i="1" dirty="0" smtClean="0"/>
              <a:t>Instalações e dispositivos elétricos.</a:t>
            </a:r>
            <a:endParaRPr lang="pt-BR" sz="1600" dirty="0" smtClean="0"/>
          </a:p>
          <a:p>
            <a:r>
              <a:rPr lang="pt-BR" sz="1600" b="1" i="1" dirty="0" smtClean="0"/>
              <a:t>Dispositivos de partida, acionamento e parada</a:t>
            </a:r>
            <a:endParaRPr lang="pt-BR" sz="1600" dirty="0" smtClean="0"/>
          </a:p>
          <a:p>
            <a:r>
              <a:rPr lang="pt-BR" sz="1600" b="1" i="1" dirty="0" smtClean="0"/>
              <a:t>Sistemas de segurança</a:t>
            </a:r>
            <a:endParaRPr lang="pt-BR" sz="1600" dirty="0" smtClean="0"/>
          </a:p>
          <a:p>
            <a:r>
              <a:rPr lang="pt-BR" sz="1600" b="1" i="1" dirty="0" smtClean="0"/>
              <a:t>Dispositivos de parada de emergência</a:t>
            </a:r>
            <a:endParaRPr lang="pt-BR" sz="1600" dirty="0" smtClean="0"/>
          </a:p>
          <a:p>
            <a:r>
              <a:rPr lang="pt-BR" sz="1600" b="1" i="1" dirty="0" smtClean="0"/>
              <a:t>Meios de acesso permanentes</a:t>
            </a:r>
            <a:endParaRPr lang="pt-BR" sz="1600" dirty="0" smtClean="0"/>
          </a:p>
          <a:p>
            <a:r>
              <a:rPr lang="pt-BR" sz="1600" b="1" i="1" dirty="0" smtClean="0"/>
              <a:t>Componentes pressurizados.</a:t>
            </a:r>
            <a:endParaRPr lang="pt-BR" sz="1600" dirty="0" smtClean="0"/>
          </a:p>
          <a:p>
            <a:r>
              <a:rPr lang="pt-BR" sz="1600" b="1" i="1" dirty="0" smtClean="0"/>
              <a:t>Transportadores de materiais.</a:t>
            </a:r>
            <a:endParaRPr lang="pt-BR" sz="1600" dirty="0" smtClean="0"/>
          </a:p>
          <a:p>
            <a:r>
              <a:rPr lang="pt-BR" sz="1600" b="1" i="1" dirty="0" smtClean="0"/>
              <a:t>Aspectos ergonômicos.</a:t>
            </a:r>
            <a:endParaRPr lang="pt-BR" sz="1600" dirty="0" smtClean="0"/>
          </a:p>
          <a:p>
            <a:r>
              <a:rPr lang="pt-BR" sz="1600" b="1" i="1" dirty="0" smtClean="0"/>
              <a:t>Riscos adicionais.</a:t>
            </a:r>
            <a:endParaRPr lang="pt-BR" sz="1600" dirty="0" smtClean="0"/>
          </a:p>
          <a:p>
            <a:r>
              <a:rPr lang="pt-BR" sz="1600" b="1" i="1" dirty="0" smtClean="0"/>
              <a:t>Manutenção, inspeção, preparação, ajustes e reparos.</a:t>
            </a:r>
            <a:endParaRPr lang="pt-BR" sz="1600" dirty="0" smtClean="0"/>
          </a:p>
          <a:p>
            <a:r>
              <a:rPr lang="pt-BR" sz="1600" b="1" i="1" dirty="0" smtClean="0"/>
              <a:t>Sinalização.</a:t>
            </a:r>
            <a:endParaRPr lang="pt-BR" sz="1600" dirty="0" smtClean="0"/>
          </a:p>
          <a:p>
            <a:r>
              <a:rPr lang="pt-BR" sz="1600" b="1" i="1" dirty="0" smtClean="0"/>
              <a:t>Manuais.</a:t>
            </a:r>
            <a:endParaRPr lang="pt-BR" sz="1600" dirty="0" smtClean="0"/>
          </a:p>
          <a:p>
            <a:r>
              <a:rPr lang="pt-BR" sz="1600" b="1" i="1" dirty="0" smtClean="0"/>
              <a:t>Procedimentos de trabalho e segurança</a:t>
            </a:r>
            <a:endParaRPr lang="pt-BR" sz="1600" dirty="0" smtClean="0"/>
          </a:p>
          <a:p>
            <a:r>
              <a:rPr lang="pt-BR" sz="1600" b="1" i="1" dirty="0" smtClean="0"/>
              <a:t>Projeto, fabricação, importação, venda, locação, leilão, cessão, exposição e utilização</a:t>
            </a:r>
            <a:endParaRPr lang="pt-BR" sz="1600" dirty="0" smtClean="0"/>
          </a:p>
          <a:p>
            <a:r>
              <a:rPr lang="pt-BR" sz="1600" b="1" i="1" dirty="0" smtClean="0"/>
              <a:t>Capacitação.</a:t>
            </a:r>
            <a:endParaRPr lang="pt-BR" sz="1600" dirty="0" smtClean="0"/>
          </a:p>
          <a:p>
            <a:r>
              <a:rPr lang="pt-BR" sz="1600" b="1" i="1" dirty="0" smtClean="0"/>
              <a:t>Outros requisitos específicos de segurança.</a:t>
            </a:r>
            <a:endParaRPr lang="pt-BR" sz="1600" dirty="0" smtClean="0"/>
          </a:p>
          <a:p>
            <a:r>
              <a:rPr lang="pt-BR" sz="1600" b="1" dirty="0" smtClean="0"/>
              <a:t>Disposições finais.</a:t>
            </a:r>
          </a:p>
          <a:p>
            <a:r>
              <a:rPr lang="pt-BR" sz="1600" b="1" dirty="0" smtClean="0"/>
              <a:t>Anexos </a:t>
            </a:r>
          </a:p>
          <a:p>
            <a:pPr>
              <a:buNone/>
            </a:pPr>
            <a:r>
              <a:rPr lang="pt-BR" sz="1600" dirty="0" smtClean="0"/>
              <a:t/>
            </a:r>
            <a:br>
              <a:rPr lang="pt-BR" sz="1600" dirty="0" smtClean="0"/>
            </a:br>
            <a:endParaRPr lang="pt-BR" sz="1600" dirty="0" smtClean="0"/>
          </a:p>
          <a:p>
            <a:endParaRPr lang="pt-BR"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4670"/>
            <a:ext cx="3370852" cy="107332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12470" y="1797558"/>
            <a:ext cx="8092440" cy="2906395"/>
          </a:xfrm>
          <a:prstGeom prst="rect">
            <a:avLst/>
          </a:prstGeom>
        </p:spPr>
        <p:txBody>
          <a:bodyPr vert="horz" wrap="square" lIns="0" tIns="12700" rIns="0" bIns="0" rtlCol="0">
            <a:spAutoFit/>
          </a:bodyPr>
          <a:lstStyle/>
          <a:p>
            <a:pPr marL="268605" marR="5080" indent="-256540">
              <a:lnSpc>
                <a:spcPct val="100000"/>
              </a:lnSpc>
              <a:spcBef>
                <a:spcPts val="100"/>
              </a:spcBef>
              <a:tabLst>
                <a:tab pos="268605" algn="l"/>
              </a:tabLst>
            </a:pPr>
            <a:r>
              <a:rPr sz="1800" spc="-505" dirty="0">
                <a:solidFill>
                  <a:srgbClr val="2CA1BE"/>
                </a:solidFill>
                <a:latin typeface="Arial"/>
                <a:cs typeface="Arial"/>
              </a:rPr>
              <a:t>	</a:t>
            </a:r>
            <a:r>
              <a:rPr sz="2700" spc="-10" dirty="0">
                <a:latin typeface="Arial"/>
                <a:cs typeface="Arial"/>
              </a:rPr>
              <a:t>Trabalhador </a:t>
            </a:r>
            <a:r>
              <a:rPr sz="2700" dirty="0">
                <a:latin typeface="Arial"/>
                <a:cs typeface="Arial"/>
              </a:rPr>
              <a:t>pertencente </a:t>
            </a:r>
            <a:r>
              <a:rPr sz="2700" spc="-5" dirty="0">
                <a:latin typeface="Arial"/>
                <a:cs typeface="Arial"/>
              </a:rPr>
              <a:t>à equipe </a:t>
            </a:r>
            <a:r>
              <a:rPr sz="2700" dirty="0">
                <a:latin typeface="Arial"/>
                <a:cs typeface="Arial"/>
              </a:rPr>
              <a:t>executante </a:t>
            </a:r>
            <a:r>
              <a:rPr sz="2700" spc="-5" dirty="0">
                <a:latin typeface="Arial"/>
                <a:cs typeface="Arial"/>
              </a:rPr>
              <a:t>do  </a:t>
            </a:r>
            <a:r>
              <a:rPr sz="2700" dirty="0">
                <a:latin typeface="Arial"/>
                <a:cs typeface="Arial"/>
              </a:rPr>
              <a:t>trabalho a quente, </a:t>
            </a:r>
            <a:r>
              <a:rPr sz="2700" spc="-5" dirty="0">
                <a:latin typeface="Arial"/>
                <a:cs typeface="Arial"/>
              </a:rPr>
              <a:t>devidamente </a:t>
            </a:r>
            <a:r>
              <a:rPr sz="2700" dirty="0">
                <a:latin typeface="Arial"/>
                <a:cs typeface="Arial"/>
              </a:rPr>
              <a:t>treinado, tem a  responsabilidade </a:t>
            </a:r>
            <a:r>
              <a:rPr sz="2700" spc="-5" dirty="0">
                <a:latin typeface="Arial"/>
                <a:cs typeface="Arial"/>
              </a:rPr>
              <a:t>por observar o desprendimento  de fagulhas e borras num raio de </a:t>
            </a:r>
            <a:r>
              <a:rPr sz="2700" spc="-105" dirty="0">
                <a:latin typeface="Arial"/>
                <a:cs typeface="Arial"/>
              </a:rPr>
              <a:t>11 </a:t>
            </a:r>
            <a:r>
              <a:rPr sz="2700" spc="-5" dirty="0">
                <a:latin typeface="Arial"/>
                <a:cs typeface="Arial"/>
              </a:rPr>
              <a:t>metros, </a:t>
            </a:r>
            <a:r>
              <a:rPr sz="2700" dirty="0">
                <a:latin typeface="Arial"/>
                <a:cs typeface="Arial"/>
              </a:rPr>
              <a:t>com </a:t>
            </a:r>
            <a:r>
              <a:rPr sz="2700" spc="-5" dirty="0">
                <a:latin typeface="Arial"/>
                <a:cs typeface="Arial"/>
              </a:rPr>
              <a:t>o  </a:t>
            </a:r>
            <a:r>
              <a:rPr sz="2700" dirty="0">
                <a:latin typeface="Arial"/>
                <a:cs typeface="Arial"/>
              </a:rPr>
              <a:t>objetivo </a:t>
            </a:r>
            <a:r>
              <a:rPr sz="2700" spc="-5" dirty="0">
                <a:latin typeface="Arial"/>
                <a:cs typeface="Arial"/>
              </a:rPr>
              <a:t>de </a:t>
            </a:r>
            <a:r>
              <a:rPr sz="2700" dirty="0">
                <a:latin typeface="Arial"/>
                <a:cs typeface="Arial"/>
              </a:rPr>
              <a:t>evitar </a:t>
            </a:r>
            <a:r>
              <a:rPr sz="2700" spc="-5" dirty="0">
                <a:latin typeface="Arial"/>
                <a:cs typeface="Arial"/>
              </a:rPr>
              <a:t>a </a:t>
            </a:r>
            <a:r>
              <a:rPr sz="2700" dirty="0">
                <a:latin typeface="Arial"/>
                <a:cs typeface="Arial"/>
              </a:rPr>
              <a:t>ocorrência </a:t>
            </a:r>
            <a:r>
              <a:rPr sz="2700" spc="-10" dirty="0">
                <a:latin typeface="Arial"/>
                <a:cs typeface="Arial"/>
              </a:rPr>
              <a:t>de </a:t>
            </a:r>
            <a:r>
              <a:rPr sz="2700" spc="-5" dirty="0">
                <a:latin typeface="Arial"/>
                <a:cs typeface="Arial"/>
              </a:rPr>
              <a:t>algum </a:t>
            </a:r>
            <a:r>
              <a:rPr sz="2700" dirty="0">
                <a:latin typeface="Arial"/>
                <a:cs typeface="Arial"/>
              </a:rPr>
              <a:t>princípio  de incêndio e se o </a:t>
            </a:r>
            <a:r>
              <a:rPr sz="2700" spc="-5" dirty="0">
                <a:latin typeface="Arial"/>
                <a:cs typeface="Arial"/>
              </a:rPr>
              <a:t>mesmo </a:t>
            </a:r>
            <a:r>
              <a:rPr sz="2700" dirty="0">
                <a:latin typeface="Arial"/>
                <a:cs typeface="Arial"/>
              </a:rPr>
              <a:t>ocorrer estar </a:t>
            </a:r>
            <a:r>
              <a:rPr sz="2700" spc="-5" dirty="0">
                <a:latin typeface="Arial"/>
                <a:cs typeface="Arial"/>
              </a:rPr>
              <a:t>preparado  para o combate inicial e a comunicação do</a:t>
            </a:r>
            <a:r>
              <a:rPr sz="2700" spc="50" dirty="0">
                <a:latin typeface="Arial"/>
                <a:cs typeface="Arial"/>
              </a:rPr>
              <a:t> </a:t>
            </a:r>
            <a:r>
              <a:rPr sz="2700" dirty="0">
                <a:latin typeface="Arial"/>
                <a:cs typeface="Arial"/>
              </a:rPr>
              <a:t>mesmo.</a:t>
            </a:r>
            <a:endParaRPr sz="2700">
              <a:latin typeface="Arial"/>
              <a:cs typeface="Arial"/>
            </a:endParaRPr>
          </a:p>
        </p:txBody>
      </p:sp>
      <p:sp>
        <p:nvSpPr>
          <p:cNvPr id="4" name="object 4"/>
          <p:cNvSpPr/>
          <p:nvPr/>
        </p:nvSpPr>
        <p:spPr>
          <a:xfrm>
            <a:off x="966216" y="483108"/>
            <a:ext cx="7429500" cy="106527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9896" y="1870709"/>
            <a:ext cx="7146290" cy="756920"/>
          </a:xfrm>
          <a:prstGeom prst="rect">
            <a:avLst/>
          </a:prstGeom>
        </p:spPr>
        <p:txBody>
          <a:bodyPr vert="horz" wrap="square" lIns="0" tIns="12700" rIns="0" bIns="0" rtlCol="0">
            <a:spAutoFit/>
          </a:bodyPr>
          <a:lstStyle/>
          <a:p>
            <a:pPr marL="268605" marR="5080" indent="-256540">
              <a:lnSpc>
                <a:spcPct val="100000"/>
              </a:lnSpc>
              <a:spcBef>
                <a:spcPts val="100"/>
              </a:spcBef>
              <a:tabLst>
                <a:tab pos="268605" algn="l"/>
              </a:tabLst>
            </a:pPr>
            <a:r>
              <a:rPr sz="1600" spc="-450" dirty="0">
                <a:solidFill>
                  <a:srgbClr val="2CA1BE"/>
                </a:solidFill>
              </a:rPr>
              <a:t>	</a:t>
            </a:r>
            <a:r>
              <a:rPr sz="2400" spc="-5" dirty="0"/>
              <a:t>Escolha sempre um método alternativo que evite o  trabalho a</a:t>
            </a:r>
            <a:r>
              <a:rPr sz="2400" spc="10" dirty="0"/>
              <a:t> </a:t>
            </a:r>
            <a:r>
              <a:rPr sz="2400" spc="-5" dirty="0"/>
              <a:t>quente</a:t>
            </a:r>
            <a:endParaRPr sz="2400"/>
          </a:p>
        </p:txBody>
      </p:sp>
      <p:sp>
        <p:nvSpPr>
          <p:cNvPr id="3" name="object 3"/>
          <p:cNvSpPr txBox="1"/>
          <p:nvPr/>
        </p:nvSpPr>
        <p:spPr>
          <a:xfrm>
            <a:off x="799896" y="3068573"/>
            <a:ext cx="7052945" cy="2512695"/>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600" spc="-450" dirty="0">
                <a:solidFill>
                  <a:srgbClr val="2CA1BE"/>
                </a:solidFill>
                <a:latin typeface="Arial"/>
                <a:cs typeface="Arial"/>
              </a:rPr>
              <a:t>	</a:t>
            </a:r>
            <a:r>
              <a:rPr sz="2400" spc="-5" dirty="0">
                <a:latin typeface="Arial"/>
                <a:cs typeface="Arial"/>
              </a:rPr>
              <a:t>Se o trabalho a quente </a:t>
            </a:r>
            <a:r>
              <a:rPr sz="2400" dirty="0">
                <a:latin typeface="Arial"/>
                <a:cs typeface="Arial"/>
              </a:rPr>
              <a:t>for</a:t>
            </a:r>
            <a:r>
              <a:rPr sz="2400" spc="30" dirty="0">
                <a:latin typeface="Arial"/>
                <a:cs typeface="Arial"/>
              </a:rPr>
              <a:t> </a:t>
            </a:r>
            <a:r>
              <a:rPr sz="2400" spc="-5" dirty="0">
                <a:latin typeface="Arial"/>
                <a:cs typeface="Arial"/>
              </a:rPr>
              <a:t>inevitável</a:t>
            </a:r>
            <a:endParaRPr sz="2400">
              <a:latin typeface="Arial"/>
              <a:cs typeface="Arial"/>
            </a:endParaRPr>
          </a:p>
          <a:p>
            <a:pPr>
              <a:lnSpc>
                <a:spcPct val="100000"/>
              </a:lnSpc>
              <a:spcBef>
                <a:spcPts val="45"/>
              </a:spcBef>
            </a:pPr>
            <a:endParaRPr sz="3000">
              <a:latin typeface="Times New Roman"/>
              <a:cs typeface="Times New Roman"/>
            </a:endParaRPr>
          </a:p>
          <a:p>
            <a:pPr marL="524510" indent="-228600">
              <a:lnSpc>
                <a:spcPct val="100000"/>
              </a:lnSpc>
              <a:buClr>
                <a:srgbClr val="2CA1BE"/>
              </a:buClr>
              <a:buFont typeface="Verdana"/>
              <a:buChar char="◦"/>
              <a:tabLst>
                <a:tab pos="524510" algn="l"/>
                <a:tab pos="525145" algn="l"/>
              </a:tabLst>
            </a:pPr>
            <a:r>
              <a:rPr sz="2000" dirty="0">
                <a:latin typeface="Arial"/>
                <a:cs typeface="Arial"/>
              </a:rPr>
              <a:t>Previna que faíscas entrem em contato com</a:t>
            </a:r>
            <a:r>
              <a:rPr sz="2000" spc="-180" dirty="0">
                <a:latin typeface="Arial"/>
                <a:cs typeface="Arial"/>
              </a:rPr>
              <a:t> </a:t>
            </a:r>
            <a:r>
              <a:rPr sz="2000" dirty="0">
                <a:latin typeface="Arial"/>
                <a:cs typeface="Arial"/>
              </a:rPr>
              <a:t>combustíveis</a:t>
            </a:r>
            <a:endParaRPr sz="2000">
              <a:latin typeface="Arial"/>
              <a:cs typeface="Arial"/>
            </a:endParaRPr>
          </a:p>
          <a:p>
            <a:pPr>
              <a:lnSpc>
                <a:spcPct val="100000"/>
              </a:lnSpc>
              <a:spcBef>
                <a:spcPts val="10"/>
              </a:spcBef>
              <a:buClr>
                <a:srgbClr val="2CA1BE"/>
              </a:buClr>
              <a:buFont typeface="Verdana"/>
              <a:buChar char="◦"/>
            </a:pPr>
            <a:endParaRPr sz="2600">
              <a:latin typeface="Times New Roman"/>
              <a:cs typeface="Times New Roman"/>
            </a:endParaRPr>
          </a:p>
          <a:p>
            <a:pPr marL="524510" indent="-228600">
              <a:lnSpc>
                <a:spcPct val="100000"/>
              </a:lnSpc>
              <a:buClr>
                <a:srgbClr val="2CA1BE"/>
              </a:buClr>
              <a:buFont typeface="Verdana"/>
              <a:buChar char="◦"/>
              <a:tabLst>
                <a:tab pos="524510" algn="l"/>
                <a:tab pos="525145" algn="l"/>
              </a:tabLst>
            </a:pPr>
            <a:r>
              <a:rPr sz="2000" dirty="0">
                <a:latin typeface="Arial"/>
                <a:cs typeface="Arial"/>
              </a:rPr>
              <a:t>Monitore e inspecione a</a:t>
            </a:r>
            <a:r>
              <a:rPr sz="2000" spc="-70" dirty="0">
                <a:latin typeface="Arial"/>
                <a:cs typeface="Arial"/>
              </a:rPr>
              <a:t> </a:t>
            </a:r>
            <a:r>
              <a:rPr sz="2000" dirty="0">
                <a:latin typeface="Arial"/>
                <a:cs typeface="Arial"/>
              </a:rPr>
              <a:t>área</a:t>
            </a:r>
            <a:endParaRPr sz="2000">
              <a:latin typeface="Arial"/>
              <a:cs typeface="Arial"/>
            </a:endParaRPr>
          </a:p>
          <a:p>
            <a:pPr>
              <a:lnSpc>
                <a:spcPct val="100000"/>
              </a:lnSpc>
              <a:spcBef>
                <a:spcPts val="15"/>
              </a:spcBef>
              <a:buClr>
                <a:srgbClr val="2CA1BE"/>
              </a:buClr>
              <a:buFont typeface="Verdana"/>
              <a:buChar char="◦"/>
            </a:pPr>
            <a:endParaRPr sz="2600">
              <a:latin typeface="Times New Roman"/>
              <a:cs typeface="Times New Roman"/>
            </a:endParaRPr>
          </a:p>
          <a:p>
            <a:pPr marL="524510" indent="-228600">
              <a:lnSpc>
                <a:spcPct val="100000"/>
              </a:lnSpc>
              <a:buClr>
                <a:srgbClr val="2CA1BE"/>
              </a:buClr>
              <a:buFont typeface="Verdana"/>
              <a:buChar char="◦"/>
              <a:tabLst>
                <a:tab pos="524510" algn="l"/>
                <a:tab pos="525145" algn="l"/>
              </a:tabLst>
            </a:pPr>
            <a:r>
              <a:rPr sz="2000" dirty="0">
                <a:latin typeface="Arial"/>
                <a:cs typeface="Arial"/>
              </a:rPr>
              <a:t>Esteja preparado para controlar um</a:t>
            </a:r>
            <a:r>
              <a:rPr sz="2000" spc="-140" dirty="0">
                <a:latin typeface="Arial"/>
                <a:cs typeface="Arial"/>
              </a:rPr>
              <a:t> </a:t>
            </a:r>
            <a:r>
              <a:rPr sz="2000" dirty="0">
                <a:latin typeface="Arial"/>
                <a:cs typeface="Arial"/>
              </a:rPr>
              <a:t>incêndio</a:t>
            </a:r>
            <a:endParaRPr sz="2000">
              <a:latin typeface="Arial"/>
              <a:cs typeface="Arial"/>
            </a:endParaRPr>
          </a:p>
        </p:txBody>
      </p:sp>
      <p:sp>
        <p:nvSpPr>
          <p:cNvPr id="4" name="object 4"/>
          <p:cNvSpPr/>
          <p:nvPr/>
        </p:nvSpPr>
        <p:spPr>
          <a:xfrm>
            <a:off x="1674876" y="405384"/>
            <a:ext cx="5923787" cy="1143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4670"/>
            <a:ext cx="3370852" cy="107332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304671" y="2192781"/>
            <a:ext cx="6531609" cy="2666365"/>
          </a:xfrm>
          <a:prstGeom prst="rect">
            <a:avLst/>
          </a:prstGeom>
        </p:spPr>
        <p:txBody>
          <a:bodyPr vert="horz" wrap="square" lIns="0" tIns="55244" rIns="0" bIns="0" rtlCol="0">
            <a:spAutoFit/>
          </a:bodyPr>
          <a:lstStyle/>
          <a:p>
            <a:pPr marL="268605" marR="62865" indent="-256540">
              <a:lnSpc>
                <a:spcPts val="2700"/>
              </a:lnSpc>
              <a:spcBef>
                <a:spcPts val="434"/>
              </a:spcBef>
              <a:tabLst>
                <a:tab pos="268605" algn="l"/>
              </a:tabLst>
            </a:pPr>
            <a:r>
              <a:rPr sz="1700" spc="-500" dirty="0">
                <a:solidFill>
                  <a:srgbClr val="2CA1BE"/>
                </a:solidFill>
                <a:latin typeface="Arial"/>
                <a:cs typeface="Arial"/>
              </a:rPr>
              <a:t>	</a:t>
            </a:r>
            <a:r>
              <a:rPr sz="2500" spc="-5" dirty="0">
                <a:latin typeface="Arial"/>
                <a:cs typeface="Arial"/>
              </a:rPr>
              <a:t>Remova os combustíveis, lave o local se </a:t>
            </a:r>
            <a:r>
              <a:rPr sz="2500" dirty="0">
                <a:latin typeface="Arial"/>
                <a:cs typeface="Arial"/>
              </a:rPr>
              <a:t>for  </a:t>
            </a:r>
            <a:r>
              <a:rPr sz="2500" spc="-5" dirty="0">
                <a:latin typeface="Arial"/>
                <a:cs typeface="Arial"/>
              </a:rPr>
              <a:t>preciso</a:t>
            </a:r>
            <a:endParaRPr sz="2500">
              <a:latin typeface="Arial"/>
              <a:cs typeface="Arial"/>
            </a:endParaRPr>
          </a:p>
          <a:p>
            <a:pPr>
              <a:lnSpc>
                <a:spcPct val="100000"/>
              </a:lnSpc>
              <a:spcBef>
                <a:spcPts val="45"/>
              </a:spcBef>
            </a:pPr>
            <a:endParaRPr sz="3000">
              <a:latin typeface="Times New Roman"/>
              <a:cs typeface="Times New Roman"/>
            </a:endParaRPr>
          </a:p>
          <a:p>
            <a:pPr marL="268605" marR="5080" indent="-256540">
              <a:lnSpc>
                <a:spcPts val="2700"/>
              </a:lnSpc>
              <a:tabLst>
                <a:tab pos="268605" algn="l"/>
              </a:tabLst>
            </a:pPr>
            <a:r>
              <a:rPr sz="1700" spc="-500" dirty="0">
                <a:solidFill>
                  <a:srgbClr val="2CA1BE"/>
                </a:solidFill>
                <a:latin typeface="Arial"/>
                <a:cs typeface="Arial"/>
              </a:rPr>
              <a:t>	</a:t>
            </a:r>
            <a:r>
              <a:rPr sz="2500" spc="-5" dirty="0">
                <a:latin typeface="Arial"/>
                <a:cs typeface="Arial"/>
              </a:rPr>
              <a:t>Cubra com material resistente a fogo </a:t>
            </a:r>
            <a:r>
              <a:rPr sz="2500" dirty="0">
                <a:latin typeface="Arial"/>
                <a:cs typeface="Arial"/>
              </a:rPr>
              <a:t>os </a:t>
            </a:r>
            <a:r>
              <a:rPr sz="2500" spc="-5" dirty="0">
                <a:latin typeface="Arial"/>
                <a:cs typeface="Arial"/>
              </a:rPr>
              <a:t>que  não poderem ser</a:t>
            </a:r>
            <a:r>
              <a:rPr sz="2500" spc="5" dirty="0">
                <a:latin typeface="Arial"/>
                <a:cs typeface="Arial"/>
              </a:rPr>
              <a:t> </a:t>
            </a:r>
            <a:r>
              <a:rPr sz="2500" spc="-5" dirty="0">
                <a:latin typeface="Arial"/>
                <a:cs typeface="Arial"/>
              </a:rPr>
              <a:t>retirados</a:t>
            </a:r>
            <a:endParaRPr sz="2500">
              <a:latin typeface="Arial"/>
              <a:cs typeface="Arial"/>
            </a:endParaRPr>
          </a:p>
          <a:p>
            <a:pPr>
              <a:lnSpc>
                <a:spcPct val="100000"/>
              </a:lnSpc>
            </a:pPr>
            <a:endParaRPr sz="2750">
              <a:latin typeface="Times New Roman"/>
              <a:cs typeface="Times New Roman"/>
            </a:endParaRPr>
          </a:p>
          <a:p>
            <a:pPr marL="12700">
              <a:lnSpc>
                <a:spcPct val="100000"/>
              </a:lnSpc>
              <a:tabLst>
                <a:tab pos="268605" algn="l"/>
              </a:tabLst>
            </a:pPr>
            <a:r>
              <a:rPr sz="1700" spc="-495" dirty="0">
                <a:solidFill>
                  <a:srgbClr val="2CA1BE"/>
                </a:solidFill>
                <a:latin typeface="Arial"/>
                <a:cs typeface="Arial"/>
              </a:rPr>
              <a:t>	</a:t>
            </a:r>
            <a:r>
              <a:rPr sz="2500" spc="-5" dirty="0">
                <a:latin typeface="Arial"/>
                <a:cs typeface="Arial"/>
              </a:rPr>
              <a:t>Proteja aberturas</a:t>
            </a:r>
            <a:endParaRPr sz="2500">
              <a:latin typeface="Arial"/>
              <a:cs typeface="Arial"/>
            </a:endParaRPr>
          </a:p>
        </p:txBody>
      </p:sp>
      <p:sp>
        <p:nvSpPr>
          <p:cNvPr id="4" name="object 4"/>
          <p:cNvSpPr/>
          <p:nvPr/>
        </p:nvSpPr>
        <p:spPr>
          <a:xfrm>
            <a:off x="1034796" y="483108"/>
            <a:ext cx="7222235" cy="103479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5668" y="1806651"/>
            <a:ext cx="7338695" cy="848994"/>
          </a:xfrm>
          <a:prstGeom prst="rect">
            <a:avLst/>
          </a:prstGeom>
        </p:spPr>
        <p:txBody>
          <a:bodyPr vert="horz" wrap="square" lIns="0" tIns="12700" rIns="0" bIns="0" rtlCol="0">
            <a:spAutoFit/>
          </a:bodyPr>
          <a:lstStyle/>
          <a:p>
            <a:pPr marL="268605" marR="5080" indent="-256540">
              <a:lnSpc>
                <a:spcPct val="100000"/>
              </a:lnSpc>
              <a:spcBef>
                <a:spcPts val="100"/>
              </a:spcBef>
              <a:tabLst>
                <a:tab pos="268605" algn="l"/>
              </a:tabLst>
            </a:pPr>
            <a:r>
              <a:rPr sz="1800" spc="-505" dirty="0">
                <a:solidFill>
                  <a:srgbClr val="2CA1BE"/>
                </a:solidFill>
              </a:rPr>
              <a:t>	</a:t>
            </a:r>
            <a:r>
              <a:rPr sz="2700" dirty="0"/>
              <a:t>Supervisione o local da ativada durante toda</a:t>
            </a:r>
            <a:r>
              <a:rPr sz="2700" spc="-90" dirty="0"/>
              <a:t> </a:t>
            </a:r>
            <a:r>
              <a:rPr sz="2700" dirty="0"/>
              <a:t>a  realização </a:t>
            </a:r>
            <a:r>
              <a:rPr sz="2700" spc="-5" dirty="0"/>
              <a:t>do</a:t>
            </a:r>
            <a:r>
              <a:rPr sz="2700" spc="-15" dirty="0"/>
              <a:t> </a:t>
            </a:r>
            <a:r>
              <a:rPr sz="2700" dirty="0"/>
              <a:t>trabalho.</a:t>
            </a:r>
            <a:endParaRPr sz="2700"/>
          </a:p>
        </p:txBody>
      </p:sp>
      <p:sp>
        <p:nvSpPr>
          <p:cNvPr id="3" name="object 3"/>
          <p:cNvSpPr txBox="1"/>
          <p:nvPr/>
        </p:nvSpPr>
        <p:spPr>
          <a:xfrm>
            <a:off x="645668" y="3605910"/>
            <a:ext cx="6155690" cy="436880"/>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800" spc="-505" dirty="0">
                <a:solidFill>
                  <a:srgbClr val="2CA1BE"/>
                </a:solidFill>
                <a:latin typeface="Arial"/>
                <a:cs typeface="Arial"/>
              </a:rPr>
              <a:t>	</a:t>
            </a:r>
            <a:r>
              <a:rPr sz="2700" spc="-5" dirty="0">
                <a:latin typeface="Arial"/>
                <a:cs typeface="Arial"/>
              </a:rPr>
              <a:t>Monitore o </a:t>
            </a:r>
            <a:r>
              <a:rPr sz="2700" dirty="0">
                <a:latin typeface="Arial"/>
                <a:cs typeface="Arial"/>
              </a:rPr>
              <a:t>local </a:t>
            </a:r>
            <a:r>
              <a:rPr sz="2700" spc="-5" dirty="0">
                <a:latin typeface="Arial"/>
                <a:cs typeface="Arial"/>
              </a:rPr>
              <a:t>pelas </a:t>
            </a:r>
            <a:r>
              <a:rPr sz="2700" dirty="0">
                <a:latin typeface="Arial"/>
                <a:cs typeface="Arial"/>
              </a:rPr>
              <a:t>próximas</a:t>
            </a:r>
            <a:r>
              <a:rPr sz="2700" spc="5" dirty="0">
                <a:latin typeface="Arial"/>
                <a:cs typeface="Arial"/>
              </a:rPr>
              <a:t> </a:t>
            </a:r>
            <a:r>
              <a:rPr sz="2700" dirty="0">
                <a:latin typeface="Arial"/>
                <a:cs typeface="Arial"/>
              </a:rPr>
              <a:t>horas.</a:t>
            </a:r>
            <a:endParaRPr sz="2700">
              <a:latin typeface="Arial"/>
              <a:cs typeface="Arial"/>
            </a:endParaRPr>
          </a:p>
        </p:txBody>
      </p:sp>
      <p:sp>
        <p:nvSpPr>
          <p:cNvPr id="4" name="object 4"/>
          <p:cNvSpPr/>
          <p:nvPr/>
        </p:nvSpPr>
        <p:spPr>
          <a:xfrm>
            <a:off x="1217675" y="483108"/>
            <a:ext cx="6979920" cy="10287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5695" y="2762758"/>
            <a:ext cx="5501640" cy="436880"/>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800" spc="-505" dirty="0">
                <a:solidFill>
                  <a:srgbClr val="2CA1BE"/>
                </a:solidFill>
              </a:rPr>
              <a:t>	</a:t>
            </a:r>
            <a:r>
              <a:rPr sz="2700" spc="-65" dirty="0"/>
              <a:t>Tenha </a:t>
            </a:r>
            <a:r>
              <a:rPr sz="2700" spc="-5" dirty="0"/>
              <a:t>sempre um </a:t>
            </a:r>
            <a:r>
              <a:rPr sz="2700" dirty="0"/>
              <a:t>extintor </a:t>
            </a:r>
            <a:r>
              <a:rPr sz="2700" spc="-5" dirty="0"/>
              <a:t>na</a:t>
            </a:r>
            <a:r>
              <a:rPr sz="2700" spc="30" dirty="0"/>
              <a:t> </a:t>
            </a:r>
            <a:r>
              <a:rPr sz="2700" spc="-5" dirty="0"/>
              <a:t>área</a:t>
            </a:r>
            <a:endParaRPr sz="2700"/>
          </a:p>
        </p:txBody>
      </p:sp>
      <p:sp>
        <p:nvSpPr>
          <p:cNvPr id="3" name="object 3"/>
          <p:cNvSpPr txBox="1"/>
          <p:nvPr/>
        </p:nvSpPr>
        <p:spPr>
          <a:xfrm>
            <a:off x="1015695" y="3687521"/>
            <a:ext cx="5977890" cy="849630"/>
          </a:xfrm>
          <a:prstGeom prst="rect">
            <a:avLst/>
          </a:prstGeom>
        </p:spPr>
        <p:txBody>
          <a:bodyPr vert="horz" wrap="square" lIns="0" tIns="12700" rIns="0" bIns="0" rtlCol="0">
            <a:spAutoFit/>
          </a:bodyPr>
          <a:lstStyle/>
          <a:p>
            <a:pPr marL="268605" marR="5080" indent="-256540">
              <a:lnSpc>
                <a:spcPct val="100000"/>
              </a:lnSpc>
              <a:spcBef>
                <a:spcPts val="100"/>
              </a:spcBef>
              <a:tabLst>
                <a:tab pos="268605" algn="l"/>
              </a:tabLst>
            </a:pPr>
            <a:r>
              <a:rPr sz="1800" spc="-505" dirty="0">
                <a:solidFill>
                  <a:srgbClr val="2CA1BE"/>
                </a:solidFill>
                <a:latin typeface="Arial"/>
                <a:cs typeface="Arial"/>
              </a:rPr>
              <a:t>	</a:t>
            </a:r>
            <a:r>
              <a:rPr sz="2700" spc="-5" dirty="0">
                <a:latin typeface="Arial"/>
                <a:cs typeface="Arial"/>
              </a:rPr>
              <a:t>Certifique-se que </a:t>
            </a:r>
            <a:r>
              <a:rPr sz="2700" dirty="0">
                <a:latin typeface="Arial"/>
                <a:cs typeface="Arial"/>
              </a:rPr>
              <a:t>da localização</a:t>
            </a:r>
            <a:r>
              <a:rPr sz="2700" spc="-40" dirty="0">
                <a:latin typeface="Arial"/>
                <a:cs typeface="Arial"/>
              </a:rPr>
              <a:t> </a:t>
            </a:r>
            <a:r>
              <a:rPr sz="2700" spc="-5" dirty="0">
                <a:latin typeface="Arial"/>
                <a:cs typeface="Arial"/>
              </a:rPr>
              <a:t>mais  próxima </a:t>
            </a:r>
            <a:r>
              <a:rPr sz="2700" spc="-10" dirty="0">
                <a:latin typeface="Arial"/>
                <a:cs typeface="Arial"/>
              </a:rPr>
              <a:t>de </a:t>
            </a:r>
            <a:r>
              <a:rPr sz="2700" spc="-5" dirty="0">
                <a:latin typeface="Arial"/>
                <a:cs typeface="Arial"/>
              </a:rPr>
              <a:t>um</a:t>
            </a:r>
            <a:r>
              <a:rPr sz="2700" spc="10" dirty="0">
                <a:latin typeface="Arial"/>
                <a:cs typeface="Arial"/>
              </a:rPr>
              <a:t> </a:t>
            </a:r>
            <a:r>
              <a:rPr sz="2700" spc="-5" dirty="0">
                <a:latin typeface="Arial"/>
                <a:cs typeface="Arial"/>
              </a:rPr>
              <a:t>hidrante</a:t>
            </a:r>
            <a:endParaRPr sz="2700">
              <a:latin typeface="Arial"/>
              <a:cs typeface="Arial"/>
            </a:endParaRPr>
          </a:p>
        </p:txBody>
      </p:sp>
      <p:sp>
        <p:nvSpPr>
          <p:cNvPr id="4" name="object 4"/>
          <p:cNvSpPr/>
          <p:nvPr/>
        </p:nvSpPr>
        <p:spPr>
          <a:xfrm>
            <a:off x="1318260" y="483108"/>
            <a:ext cx="6851904" cy="103479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4670"/>
            <a:ext cx="3370852" cy="107332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45668" y="1505458"/>
            <a:ext cx="7682865" cy="3780154"/>
          </a:xfrm>
          <a:prstGeom prst="rect">
            <a:avLst/>
          </a:prstGeom>
        </p:spPr>
        <p:txBody>
          <a:bodyPr vert="horz" wrap="square" lIns="0" tIns="12700" rIns="0" bIns="0" rtlCol="0">
            <a:spAutoFit/>
          </a:bodyPr>
          <a:lstStyle/>
          <a:p>
            <a:pPr marL="268605" marR="5080" indent="-256540">
              <a:lnSpc>
                <a:spcPct val="100000"/>
              </a:lnSpc>
              <a:spcBef>
                <a:spcPts val="100"/>
              </a:spcBef>
              <a:tabLst>
                <a:tab pos="268605" algn="l"/>
              </a:tabLst>
            </a:pPr>
            <a:r>
              <a:rPr sz="1800" spc="-505" dirty="0">
                <a:solidFill>
                  <a:srgbClr val="2CA1BE"/>
                </a:solidFill>
                <a:latin typeface="Arial"/>
                <a:cs typeface="Arial"/>
              </a:rPr>
              <a:t>	</a:t>
            </a:r>
            <a:r>
              <a:rPr sz="2700" spc="-5" dirty="0">
                <a:latin typeface="Arial"/>
                <a:cs typeface="Arial"/>
              </a:rPr>
              <a:t>Cada </a:t>
            </a:r>
            <a:r>
              <a:rPr sz="2700" dirty="0">
                <a:latin typeface="Arial"/>
                <a:cs typeface="Arial"/>
              </a:rPr>
              <a:t>empresa adota </a:t>
            </a:r>
            <a:r>
              <a:rPr sz="2700" spc="-5" dirty="0">
                <a:latin typeface="Arial"/>
                <a:cs typeface="Arial"/>
              </a:rPr>
              <a:t>um </a:t>
            </a:r>
            <a:r>
              <a:rPr sz="2700" dirty="0">
                <a:latin typeface="Arial"/>
                <a:cs typeface="Arial"/>
              </a:rPr>
              <a:t>sistema </a:t>
            </a:r>
            <a:r>
              <a:rPr sz="2700" spc="-5" dirty="0">
                <a:latin typeface="Arial"/>
                <a:cs typeface="Arial"/>
              </a:rPr>
              <a:t>de </a:t>
            </a:r>
            <a:r>
              <a:rPr sz="2700" dirty="0">
                <a:latin typeface="Arial"/>
                <a:cs typeface="Arial"/>
              </a:rPr>
              <a:t>liberação  </a:t>
            </a:r>
            <a:r>
              <a:rPr sz="2700" spc="-5" dirty="0">
                <a:latin typeface="Arial"/>
                <a:cs typeface="Arial"/>
              </a:rPr>
              <a:t>para </a:t>
            </a:r>
            <a:r>
              <a:rPr sz="2700" dirty="0">
                <a:latin typeface="Arial"/>
                <a:cs typeface="Arial"/>
              </a:rPr>
              <a:t>executar </a:t>
            </a:r>
            <a:r>
              <a:rPr sz="2700" spc="-5" dirty="0">
                <a:latin typeface="Arial"/>
                <a:cs typeface="Arial"/>
              </a:rPr>
              <a:t>trabalhos a </a:t>
            </a:r>
            <a:r>
              <a:rPr sz="2700" dirty="0">
                <a:latin typeface="Arial"/>
                <a:cs typeface="Arial"/>
              </a:rPr>
              <a:t>quente, porem, todos  mesmo com suas peculiaridades tem como  objetivo a prevenção de incêndios em</a:t>
            </a:r>
            <a:r>
              <a:rPr sz="2700" spc="-80" dirty="0">
                <a:latin typeface="Arial"/>
                <a:cs typeface="Arial"/>
              </a:rPr>
              <a:t> </a:t>
            </a:r>
            <a:r>
              <a:rPr sz="2700" dirty="0">
                <a:latin typeface="Arial"/>
                <a:cs typeface="Arial"/>
              </a:rPr>
              <a:t>atividades  envolvendo trabalhos </a:t>
            </a:r>
            <a:r>
              <a:rPr sz="2700" spc="-5" dirty="0">
                <a:latin typeface="Arial"/>
                <a:cs typeface="Arial"/>
              </a:rPr>
              <a:t>a</a:t>
            </a:r>
            <a:r>
              <a:rPr sz="2700" spc="-25" dirty="0">
                <a:latin typeface="Arial"/>
                <a:cs typeface="Arial"/>
              </a:rPr>
              <a:t> </a:t>
            </a:r>
            <a:r>
              <a:rPr sz="2700" dirty="0">
                <a:latin typeface="Arial"/>
                <a:cs typeface="Arial"/>
              </a:rPr>
              <a:t>quente.</a:t>
            </a:r>
            <a:endParaRPr sz="2700">
              <a:latin typeface="Arial"/>
              <a:cs typeface="Arial"/>
            </a:endParaRPr>
          </a:p>
          <a:p>
            <a:pPr marL="268605" marR="160020" indent="-256540">
              <a:lnSpc>
                <a:spcPct val="100000"/>
              </a:lnSpc>
              <a:spcBef>
                <a:spcPts val="395"/>
              </a:spcBef>
              <a:tabLst>
                <a:tab pos="268605" algn="l"/>
              </a:tabLst>
            </a:pPr>
            <a:r>
              <a:rPr sz="1800" spc="-505" dirty="0">
                <a:solidFill>
                  <a:srgbClr val="2CA1BE"/>
                </a:solidFill>
                <a:latin typeface="Arial"/>
                <a:cs typeface="Arial"/>
              </a:rPr>
              <a:t>	</a:t>
            </a:r>
            <a:r>
              <a:rPr sz="2700" spc="-5" dirty="0">
                <a:latin typeface="Arial"/>
                <a:cs typeface="Arial"/>
              </a:rPr>
              <a:t>Ao </a:t>
            </a:r>
            <a:r>
              <a:rPr sz="2700" dirty="0">
                <a:latin typeface="Arial"/>
                <a:cs typeface="Arial"/>
              </a:rPr>
              <a:t>prestar serviço </a:t>
            </a:r>
            <a:r>
              <a:rPr sz="2700" spc="-5" dirty="0">
                <a:latin typeface="Arial"/>
                <a:cs typeface="Arial"/>
              </a:rPr>
              <a:t>em </a:t>
            </a:r>
            <a:r>
              <a:rPr sz="2700" dirty="0">
                <a:latin typeface="Arial"/>
                <a:cs typeface="Arial"/>
              </a:rPr>
              <a:t>campo, antes </a:t>
            </a:r>
            <a:r>
              <a:rPr sz="2700" spc="-5" dirty="0">
                <a:latin typeface="Arial"/>
                <a:cs typeface="Arial"/>
              </a:rPr>
              <a:t>de </a:t>
            </a:r>
            <a:r>
              <a:rPr sz="2700" dirty="0">
                <a:latin typeface="Arial"/>
                <a:cs typeface="Arial"/>
              </a:rPr>
              <a:t>iniciar</a:t>
            </a:r>
            <a:r>
              <a:rPr sz="2700" spc="-45" dirty="0">
                <a:latin typeface="Arial"/>
                <a:cs typeface="Arial"/>
              </a:rPr>
              <a:t> </a:t>
            </a:r>
            <a:r>
              <a:rPr sz="2700" spc="-5" dirty="0">
                <a:latin typeface="Arial"/>
                <a:cs typeface="Arial"/>
              </a:rPr>
              <a:t>a  </a:t>
            </a:r>
            <a:r>
              <a:rPr sz="2700" dirty="0">
                <a:latin typeface="Arial"/>
                <a:cs typeface="Arial"/>
              </a:rPr>
              <a:t>atividade, sempre se </a:t>
            </a:r>
            <a:r>
              <a:rPr sz="2700" spc="-5" dirty="0">
                <a:latin typeface="Arial"/>
                <a:cs typeface="Arial"/>
              </a:rPr>
              <a:t>informe </a:t>
            </a:r>
            <a:r>
              <a:rPr sz="2700" dirty="0">
                <a:latin typeface="Arial"/>
                <a:cs typeface="Arial"/>
              </a:rPr>
              <a:t>com </a:t>
            </a:r>
            <a:r>
              <a:rPr sz="2700" spc="-5" dirty="0">
                <a:latin typeface="Arial"/>
                <a:cs typeface="Arial"/>
              </a:rPr>
              <a:t>a empresa  </a:t>
            </a:r>
            <a:r>
              <a:rPr sz="2700" dirty="0">
                <a:latin typeface="Arial"/>
                <a:cs typeface="Arial"/>
              </a:rPr>
              <a:t>contratada o seu </a:t>
            </a:r>
            <a:r>
              <a:rPr sz="2700" spc="-5" dirty="0">
                <a:latin typeface="Arial"/>
                <a:cs typeface="Arial"/>
              </a:rPr>
              <a:t>método </a:t>
            </a:r>
            <a:r>
              <a:rPr sz="2700" dirty="0">
                <a:latin typeface="Arial"/>
                <a:cs typeface="Arial"/>
              </a:rPr>
              <a:t>de liberação para  trabalhos </a:t>
            </a:r>
            <a:r>
              <a:rPr sz="2700" spc="-5" dirty="0">
                <a:latin typeface="Arial"/>
                <a:cs typeface="Arial"/>
              </a:rPr>
              <a:t>a</a:t>
            </a:r>
            <a:r>
              <a:rPr sz="2700" spc="-15" dirty="0">
                <a:latin typeface="Arial"/>
                <a:cs typeface="Arial"/>
              </a:rPr>
              <a:t> </a:t>
            </a:r>
            <a:r>
              <a:rPr sz="2700" dirty="0">
                <a:latin typeface="Arial"/>
                <a:cs typeface="Arial"/>
              </a:rPr>
              <a:t>quente.</a:t>
            </a:r>
            <a:endParaRPr sz="2700">
              <a:latin typeface="Arial"/>
              <a:cs typeface="Arial"/>
            </a:endParaRPr>
          </a:p>
        </p:txBody>
      </p:sp>
      <p:sp>
        <p:nvSpPr>
          <p:cNvPr id="4" name="object 4"/>
          <p:cNvSpPr/>
          <p:nvPr/>
        </p:nvSpPr>
        <p:spPr>
          <a:xfrm>
            <a:off x="1007363" y="275843"/>
            <a:ext cx="7121652" cy="114147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4670"/>
            <a:ext cx="3370852" cy="107332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755648" y="781812"/>
            <a:ext cx="5719572" cy="437388"/>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329590" y="1846326"/>
            <a:ext cx="8354695" cy="3379470"/>
          </a:xfrm>
          <a:prstGeom prst="rect">
            <a:avLst/>
          </a:prstGeom>
        </p:spPr>
        <p:txBody>
          <a:bodyPr vert="horz" wrap="square" lIns="0" tIns="13335" rIns="0" bIns="0" rtlCol="0">
            <a:spAutoFit/>
          </a:bodyPr>
          <a:lstStyle/>
          <a:p>
            <a:pPr marL="12700" marR="1671320">
              <a:lnSpc>
                <a:spcPct val="100000"/>
              </a:lnSpc>
              <a:spcBef>
                <a:spcPts val="105"/>
              </a:spcBef>
            </a:pPr>
            <a:r>
              <a:rPr sz="2000" b="1" dirty="0">
                <a:latin typeface="Arial"/>
                <a:cs typeface="Arial"/>
              </a:rPr>
              <a:t>OPERADORES ou RESPONSÁVEIS PELO </a:t>
            </a:r>
            <a:r>
              <a:rPr sz="2000" b="1" spc="-10" dirty="0">
                <a:latin typeface="Arial"/>
                <a:cs typeface="Arial"/>
              </a:rPr>
              <a:t>SETOR</a:t>
            </a:r>
            <a:r>
              <a:rPr sz="2000" b="1" spc="-50" dirty="0">
                <a:latin typeface="Arial"/>
                <a:cs typeface="Arial"/>
              </a:rPr>
              <a:t> </a:t>
            </a:r>
            <a:r>
              <a:rPr sz="2000" b="1" spc="-5" dirty="0">
                <a:latin typeface="Arial"/>
                <a:cs typeface="Arial"/>
              </a:rPr>
              <a:t>E/OU  </a:t>
            </a:r>
            <a:r>
              <a:rPr sz="2000" b="1" spc="-15" dirty="0">
                <a:latin typeface="Arial"/>
                <a:cs typeface="Arial"/>
              </a:rPr>
              <a:t>EQUIPAMENTO</a:t>
            </a:r>
            <a:endParaRPr sz="2000">
              <a:latin typeface="Arial"/>
              <a:cs typeface="Arial"/>
            </a:endParaRPr>
          </a:p>
          <a:p>
            <a:pPr>
              <a:lnSpc>
                <a:spcPct val="100000"/>
              </a:lnSpc>
              <a:spcBef>
                <a:spcPts val="40"/>
              </a:spcBef>
            </a:pPr>
            <a:endParaRPr sz="2050">
              <a:latin typeface="Times New Roman"/>
              <a:cs typeface="Times New Roman"/>
            </a:endParaRPr>
          </a:p>
          <a:p>
            <a:pPr marL="469900">
              <a:lnSpc>
                <a:spcPct val="100000"/>
              </a:lnSpc>
              <a:buChar char="•"/>
              <a:tabLst>
                <a:tab pos="628650" algn="l"/>
              </a:tabLst>
            </a:pPr>
            <a:r>
              <a:rPr sz="2000" dirty="0">
                <a:latin typeface="Arial"/>
                <a:cs typeface="Arial"/>
              </a:rPr>
              <a:t>Conhecer os riscos envolvidos nos trabalhos à</a:t>
            </a:r>
            <a:r>
              <a:rPr sz="2000" spc="-165" dirty="0">
                <a:latin typeface="Arial"/>
                <a:cs typeface="Arial"/>
              </a:rPr>
              <a:t> </a:t>
            </a:r>
            <a:r>
              <a:rPr sz="2000" dirty="0">
                <a:latin typeface="Arial"/>
                <a:cs typeface="Arial"/>
              </a:rPr>
              <a:t>quente;</a:t>
            </a:r>
            <a:endParaRPr sz="2000">
              <a:latin typeface="Arial"/>
              <a:cs typeface="Arial"/>
            </a:endParaRPr>
          </a:p>
          <a:p>
            <a:pPr>
              <a:lnSpc>
                <a:spcPct val="100000"/>
              </a:lnSpc>
              <a:spcBef>
                <a:spcPts val="45"/>
              </a:spcBef>
              <a:buFont typeface="Arial"/>
              <a:buChar char="•"/>
            </a:pPr>
            <a:endParaRPr sz="2050">
              <a:latin typeface="Times New Roman"/>
              <a:cs typeface="Times New Roman"/>
            </a:endParaRPr>
          </a:p>
          <a:p>
            <a:pPr marL="469900" marR="368300">
              <a:lnSpc>
                <a:spcPct val="100000"/>
              </a:lnSpc>
              <a:buChar char="•"/>
              <a:tabLst>
                <a:tab pos="628650" algn="l"/>
              </a:tabLst>
            </a:pPr>
            <a:r>
              <a:rPr sz="2000" dirty="0">
                <a:latin typeface="Arial"/>
                <a:cs typeface="Arial"/>
              </a:rPr>
              <a:t>Providenciar as manobras operacionais necessárias para isolar</a:t>
            </a:r>
            <a:r>
              <a:rPr sz="2000" spc="-190" dirty="0">
                <a:latin typeface="Arial"/>
                <a:cs typeface="Arial"/>
              </a:rPr>
              <a:t> </a:t>
            </a:r>
            <a:r>
              <a:rPr sz="2000" dirty="0">
                <a:latin typeface="Arial"/>
                <a:cs typeface="Arial"/>
              </a:rPr>
              <a:t>o  equipamento ou linha do</a:t>
            </a:r>
            <a:r>
              <a:rPr sz="2000" spc="-60" dirty="0">
                <a:latin typeface="Arial"/>
                <a:cs typeface="Arial"/>
              </a:rPr>
              <a:t> </a:t>
            </a:r>
            <a:r>
              <a:rPr sz="2000" dirty="0">
                <a:latin typeface="Arial"/>
                <a:cs typeface="Arial"/>
              </a:rPr>
              <a:t>processo;</a:t>
            </a:r>
            <a:endParaRPr sz="2000">
              <a:latin typeface="Arial"/>
              <a:cs typeface="Arial"/>
            </a:endParaRPr>
          </a:p>
          <a:p>
            <a:pPr>
              <a:lnSpc>
                <a:spcPct val="100000"/>
              </a:lnSpc>
              <a:spcBef>
                <a:spcPts val="40"/>
              </a:spcBef>
              <a:buFont typeface="Arial"/>
              <a:buChar char="•"/>
            </a:pPr>
            <a:endParaRPr sz="2050">
              <a:latin typeface="Times New Roman"/>
              <a:cs typeface="Times New Roman"/>
            </a:endParaRPr>
          </a:p>
          <a:p>
            <a:pPr marL="469900" marR="5080">
              <a:lnSpc>
                <a:spcPct val="100000"/>
              </a:lnSpc>
              <a:spcBef>
                <a:spcPts val="5"/>
              </a:spcBef>
              <a:buChar char="•"/>
              <a:tabLst>
                <a:tab pos="628650" algn="l"/>
              </a:tabLst>
            </a:pPr>
            <a:r>
              <a:rPr sz="2000" dirty="0">
                <a:latin typeface="Arial"/>
                <a:cs typeface="Arial"/>
              </a:rPr>
              <a:t>Planejar as operações de forma a entregar o equipamento ou linha  para manutenção nas condições ideais para trabalho, ou seja,</a:t>
            </a:r>
            <a:r>
              <a:rPr sz="2000" spc="-195" dirty="0">
                <a:latin typeface="Arial"/>
                <a:cs typeface="Arial"/>
              </a:rPr>
              <a:t> </a:t>
            </a:r>
            <a:r>
              <a:rPr sz="2000" dirty="0">
                <a:latin typeface="Arial"/>
                <a:cs typeface="Arial"/>
              </a:rPr>
              <a:t>isentos  de substâncias inflamáveis e ou</a:t>
            </a:r>
            <a:r>
              <a:rPr sz="2000" spc="-95" dirty="0">
                <a:latin typeface="Arial"/>
                <a:cs typeface="Arial"/>
              </a:rPr>
              <a:t> </a:t>
            </a:r>
            <a:r>
              <a:rPr sz="2000" dirty="0">
                <a:latin typeface="Arial"/>
                <a:cs typeface="Arial"/>
              </a:rPr>
              <a:t>explosivas;</a:t>
            </a:r>
            <a:endParaRPr sz="20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63851" y="781812"/>
            <a:ext cx="5719572" cy="43738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329590" y="1897126"/>
            <a:ext cx="4313555"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Arial"/>
                <a:cs typeface="Arial"/>
              </a:rPr>
              <a:t>SEGURANÇA DO</a:t>
            </a:r>
            <a:r>
              <a:rPr sz="2400" b="1" spc="-110" dirty="0">
                <a:latin typeface="Arial"/>
                <a:cs typeface="Arial"/>
              </a:rPr>
              <a:t> </a:t>
            </a:r>
            <a:r>
              <a:rPr sz="2400" b="1" spc="-5" dirty="0">
                <a:latin typeface="Arial"/>
                <a:cs typeface="Arial"/>
              </a:rPr>
              <a:t>TRABALHO</a:t>
            </a:r>
            <a:endParaRPr sz="2400">
              <a:latin typeface="Arial"/>
              <a:cs typeface="Arial"/>
            </a:endParaRPr>
          </a:p>
        </p:txBody>
      </p:sp>
      <p:sp>
        <p:nvSpPr>
          <p:cNvPr id="4" name="object 4"/>
          <p:cNvSpPr txBox="1"/>
          <p:nvPr/>
        </p:nvSpPr>
        <p:spPr>
          <a:xfrm>
            <a:off x="786790" y="2628341"/>
            <a:ext cx="7759065" cy="3318510"/>
          </a:xfrm>
          <a:prstGeom prst="rect">
            <a:avLst/>
          </a:prstGeom>
        </p:spPr>
        <p:txBody>
          <a:bodyPr vert="horz" wrap="square" lIns="0" tIns="12700" rIns="0" bIns="0" rtlCol="0">
            <a:spAutoFit/>
          </a:bodyPr>
          <a:lstStyle/>
          <a:p>
            <a:pPr marL="12700" marR="5080">
              <a:lnSpc>
                <a:spcPct val="100000"/>
              </a:lnSpc>
              <a:spcBef>
                <a:spcPts val="100"/>
              </a:spcBef>
              <a:buChar char="•"/>
              <a:tabLst>
                <a:tab pos="203200" algn="l"/>
              </a:tabLst>
            </a:pPr>
            <a:r>
              <a:rPr sz="2400" dirty="0">
                <a:latin typeface="Arial"/>
                <a:cs typeface="Arial"/>
              </a:rPr>
              <a:t>Manter os </a:t>
            </a:r>
            <a:r>
              <a:rPr sz="2400" spc="-5" dirty="0">
                <a:latin typeface="Arial"/>
                <a:cs typeface="Arial"/>
              </a:rPr>
              <a:t>equipamentos </a:t>
            </a:r>
            <a:r>
              <a:rPr sz="2400" dirty="0">
                <a:latin typeface="Arial"/>
                <a:cs typeface="Arial"/>
              </a:rPr>
              <a:t>de monitoramento </a:t>
            </a:r>
            <a:r>
              <a:rPr sz="2400" spc="-5" dirty="0">
                <a:latin typeface="Arial"/>
                <a:cs typeface="Arial"/>
              </a:rPr>
              <a:t>ambiental  devidamente calibrados e em condições adequadas para  o </a:t>
            </a:r>
            <a:r>
              <a:rPr sz="2400" dirty="0">
                <a:latin typeface="Arial"/>
                <a:cs typeface="Arial"/>
              </a:rPr>
              <a:t>uso;</a:t>
            </a:r>
            <a:endParaRPr sz="2400">
              <a:latin typeface="Arial"/>
              <a:cs typeface="Arial"/>
            </a:endParaRPr>
          </a:p>
          <a:p>
            <a:pPr>
              <a:lnSpc>
                <a:spcPct val="100000"/>
              </a:lnSpc>
              <a:spcBef>
                <a:spcPts val="10"/>
              </a:spcBef>
              <a:buFont typeface="Arial"/>
              <a:buChar char="•"/>
            </a:pPr>
            <a:endParaRPr sz="2500">
              <a:latin typeface="Times New Roman"/>
              <a:cs typeface="Times New Roman"/>
            </a:endParaRPr>
          </a:p>
          <a:p>
            <a:pPr marL="12700" marR="14604">
              <a:lnSpc>
                <a:spcPct val="100000"/>
              </a:lnSpc>
              <a:buChar char="•"/>
              <a:tabLst>
                <a:tab pos="203200" algn="l"/>
              </a:tabLst>
            </a:pPr>
            <a:r>
              <a:rPr sz="2400" spc="-5" dirty="0">
                <a:latin typeface="Arial"/>
                <a:cs typeface="Arial"/>
              </a:rPr>
              <a:t>Efetuar as medições </a:t>
            </a:r>
            <a:r>
              <a:rPr sz="2400" dirty="0">
                <a:latin typeface="Arial"/>
                <a:cs typeface="Arial"/>
              </a:rPr>
              <a:t>de </a:t>
            </a:r>
            <a:r>
              <a:rPr sz="2400" spc="-5" dirty="0">
                <a:latin typeface="Arial"/>
                <a:cs typeface="Arial"/>
              </a:rPr>
              <a:t>inflamabilidade </a:t>
            </a:r>
            <a:r>
              <a:rPr sz="2400" dirty="0">
                <a:latin typeface="Arial"/>
                <a:cs typeface="Arial"/>
              </a:rPr>
              <a:t>/ </a:t>
            </a:r>
            <a:r>
              <a:rPr sz="2400" spc="-5" dirty="0">
                <a:latin typeface="Arial"/>
                <a:cs typeface="Arial"/>
              </a:rPr>
              <a:t>explosividade.  </a:t>
            </a:r>
            <a:r>
              <a:rPr sz="2400" dirty="0">
                <a:latin typeface="Arial"/>
                <a:cs typeface="Arial"/>
              </a:rPr>
              <a:t>Os </a:t>
            </a:r>
            <a:r>
              <a:rPr sz="2400" spc="-5" dirty="0">
                <a:latin typeface="Arial"/>
                <a:cs typeface="Arial"/>
              </a:rPr>
              <a:t>valores obtidos nos </a:t>
            </a:r>
            <a:r>
              <a:rPr sz="2400" dirty="0">
                <a:latin typeface="Arial"/>
                <a:cs typeface="Arial"/>
              </a:rPr>
              <a:t>testes </a:t>
            </a:r>
            <a:r>
              <a:rPr sz="2400" spc="-5" dirty="0">
                <a:latin typeface="Arial"/>
                <a:cs typeface="Arial"/>
              </a:rPr>
              <a:t>atmosféricos bem como </a:t>
            </a:r>
            <a:r>
              <a:rPr sz="2400" spc="-10" dirty="0">
                <a:latin typeface="Arial"/>
                <a:cs typeface="Arial"/>
              </a:rPr>
              <a:t>as  </a:t>
            </a:r>
            <a:r>
              <a:rPr sz="2400" spc="-5" dirty="0">
                <a:latin typeface="Arial"/>
                <a:cs typeface="Arial"/>
              </a:rPr>
              <a:t>recomendações, restrições e medidas de controle  suficientes e necessárias devem ser registradas e  informada aos</a:t>
            </a:r>
            <a:r>
              <a:rPr sz="2400" spc="15" dirty="0">
                <a:latin typeface="Arial"/>
                <a:cs typeface="Arial"/>
              </a:rPr>
              <a:t> </a:t>
            </a:r>
            <a:r>
              <a:rPr sz="2400" spc="-5" dirty="0">
                <a:latin typeface="Arial"/>
                <a:cs typeface="Arial"/>
              </a:rPr>
              <a:t>trabalhadores.</a:t>
            </a:r>
            <a:endParaRPr sz="24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9318" y="1725625"/>
            <a:ext cx="4571365" cy="391795"/>
          </a:xfrm>
          <a:prstGeom prst="rect">
            <a:avLst/>
          </a:prstGeom>
        </p:spPr>
        <p:txBody>
          <a:bodyPr vert="horz" wrap="square" lIns="0" tIns="12700" rIns="0" bIns="0" rtlCol="0">
            <a:spAutoFit/>
          </a:bodyPr>
          <a:lstStyle/>
          <a:p>
            <a:pPr marL="12700">
              <a:lnSpc>
                <a:spcPct val="100000"/>
              </a:lnSpc>
              <a:spcBef>
                <a:spcPts val="100"/>
              </a:spcBef>
              <a:tabLst>
                <a:tab pos="268605" algn="l"/>
              </a:tabLst>
            </a:pPr>
            <a:r>
              <a:rPr sz="1600" spc="-450" dirty="0">
                <a:solidFill>
                  <a:srgbClr val="2CA1BE"/>
                </a:solidFill>
              </a:rPr>
              <a:t>	</a:t>
            </a:r>
            <a:r>
              <a:rPr sz="2400" b="1" spc="-5" dirty="0">
                <a:latin typeface="Arial"/>
                <a:cs typeface="Arial"/>
              </a:rPr>
              <a:t>SEGURANÇA </a:t>
            </a:r>
            <a:r>
              <a:rPr sz="2400" b="1" dirty="0">
                <a:latin typeface="Arial"/>
                <a:cs typeface="Arial"/>
              </a:rPr>
              <a:t>DO</a:t>
            </a:r>
            <a:r>
              <a:rPr sz="2400" b="1" spc="-114" dirty="0">
                <a:latin typeface="Arial"/>
                <a:cs typeface="Arial"/>
              </a:rPr>
              <a:t> </a:t>
            </a:r>
            <a:r>
              <a:rPr sz="2400" b="1" spc="-5" dirty="0">
                <a:latin typeface="Arial"/>
                <a:cs typeface="Arial"/>
              </a:rPr>
              <a:t>TRABALHO</a:t>
            </a:r>
            <a:endParaRPr sz="2400">
              <a:latin typeface="Arial"/>
              <a:cs typeface="Arial"/>
            </a:endParaRPr>
          </a:p>
        </p:txBody>
      </p:sp>
      <p:sp>
        <p:nvSpPr>
          <p:cNvPr id="3" name="object 3"/>
          <p:cNvSpPr txBox="1"/>
          <p:nvPr/>
        </p:nvSpPr>
        <p:spPr>
          <a:xfrm>
            <a:off x="722782" y="2546095"/>
            <a:ext cx="7893050" cy="3531870"/>
          </a:xfrm>
          <a:prstGeom prst="rect">
            <a:avLst/>
          </a:prstGeom>
        </p:spPr>
        <p:txBody>
          <a:bodyPr vert="horz" wrap="square" lIns="0" tIns="13335" rIns="0" bIns="0" rtlCol="0">
            <a:spAutoFit/>
          </a:bodyPr>
          <a:lstStyle/>
          <a:p>
            <a:pPr marL="241300" marR="5080" indent="-228600">
              <a:lnSpc>
                <a:spcPct val="100000"/>
              </a:lnSpc>
              <a:spcBef>
                <a:spcPts val="105"/>
              </a:spcBef>
              <a:buClr>
                <a:srgbClr val="2CA1BE"/>
              </a:buClr>
              <a:buFont typeface="Verdana"/>
              <a:buChar char="◦"/>
              <a:tabLst>
                <a:tab pos="240665" algn="l"/>
                <a:tab pos="241300" algn="l"/>
              </a:tabLst>
            </a:pPr>
            <a:r>
              <a:rPr sz="2000" dirty="0">
                <a:latin typeface="Arial"/>
                <a:cs typeface="Arial"/>
              </a:rPr>
              <a:t>Orientar o Operador ou Responsável e o Executante da </a:t>
            </a:r>
            <a:r>
              <a:rPr sz="2000" spc="-5" dirty="0">
                <a:latin typeface="Arial"/>
                <a:cs typeface="Arial"/>
              </a:rPr>
              <a:t>atividade  </a:t>
            </a:r>
            <a:r>
              <a:rPr sz="2000" dirty="0">
                <a:latin typeface="Arial"/>
                <a:cs typeface="Arial"/>
              </a:rPr>
              <a:t>quanto à instalação de anteparo eficaz para proteger os  trabalhadores e equipamentos circunvizinhos contra fagulhas, no  processo </a:t>
            </a:r>
            <a:r>
              <a:rPr sz="2000" spc="-5" dirty="0">
                <a:latin typeface="Arial"/>
                <a:cs typeface="Arial"/>
              </a:rPr>
              <a:t>de isolamento da área </a:t>
            </a:r>
            <a:r>
              <a:rPr sz="2000" dirty="0">
                <a:latin typeface="Arial"/>
                <a:cs typeface="Arial"/>
              </a:rPr>
              <a:t>e </a:t>
            </a:r>
            <a:r>
              <a:rPr sz="2000" spc="-5" dirty="0">
                <a:latin typeface="Arial"/>
                <a:cs typeface="Arial"/>
              </a:rPr>
              <a:t>na </a:t>
            </a:r>
            <a:r>
              <a:rPr sz="2000" dirty="0">
                <a:latin typeface="Arial"/>
                <a:cs typeface="Arial"/>
              </a:rPr>
              <a:t>recomendação </a:t>
            </a:r>
            <a:r>
              <a:rPr sz="2000" spc="-5" dirty="0">
                <a:latin typeface="Arial"/>
                <a:cs typeface="Arial"/>
              </a:rPr>
              <a:t>dos </a:t>
            </a:r>
            <a:r>
              <a:rPr sz="2000" spc="-10" dirty="0">
                <a:latin typeface="Arial"/>
                <a:cs typeface="Arial"/>
              </a:rPr>
              <a:t>EPI’s</a:t>
            </a:r>
            <a:r>
              <a:rPr sz="2000" spc="-150" dirty="0">
                <a:latin typeface="Arial"/>
                <a:cs typeface="Arial"/>
              </a:rPr>
              <a:t> </a:t>
            </a:r>
            <a:r>
              <a:rPr sz="2000" dirty="0">
                <a:latin typeface="Arial"/>
                <a:cs typeface="Arial"/>
              </a:rPr>
              <a:t>para  realização da</a:t>
            </a:r>
            <a:r>
              <a:rPr sz="2000" spc="-45" dirty="0">
                <a:latin typeface="Arial"/>
                <a:cs typeface="Arial"/>
              </a:rPr>
              <a:t> </a:t>
            </a:r>
            <a:r>
              <a:rPr sz="2000" dirty="0">
                <a:latin typeface="Arial"/>
                <a:cs typeface="Arial"/>
              </a:rPr>
              <a:t>tarefa;</a:t>
            </a:r>
            <a:endParaRPr sz="2000">
              <a:latin typeface="Arial"/>
              <a:cs typeface="Arial"/>
            </a:endParaRPr>
          </a:p>
          <a:p>
            <a:pPr>
              <a:lnSpc>
                <a:spcPct val="100000"/>
              </a:lnSpc>
              <a:spcBef>
                <a:spcPts val="10"/>
              </a:spcBef>
              <a:buClr>
                <a:srgbClr val="2CA1BE"/>
              </a:buClr>
              <a:buFont typeface="Verdana"/>
              <a:buChar char="◦"/>
            </a:pPr>
            <a:endParaRPr sz="2600">
              <a:latin typeface="Times New Roman"/>
              <a:cs typeface="Times New Roman"/>
            </a:endParaRPr>
          </a:p>
          <a:p>
            <a:pPr marL="311150" indent="-298450">
              <a:lnSpc>
                <a:spcPct val="100000"/>
              </a:lnSpc>
              <a:buClr>
                <a:srgbClr val="2CA1BE"/>
              </a:buClr>
              <a:buFont typeface="Verdana"/>
              <a:buChar char="◦"/>
              <a:tabLst>
                <a:tab pos="311150" algn="l"/>
                <a:tab pos="311785" algn="l"/>
              </a:tabLst>
            </a:pPr>
            <a:r>
              <a:rPr sz="2000" dirty="0">
                <a:latin typeface="Arial"/>
                <a:cs typeface="Arial"/>
              </a:rPr>
              <a:t>Certificar que os sistemas de combate a incêndio da área</a:t>
            </a:r>
            <a:r>
              <a:rPr sz="2000" spc="-165" dirty="0">
                <a:latin typeface="Arial"/>
                <a:cs typeface="Arial"/>
              </a:rPr>
              <a:t> </a:t>
            </a:r>
            <a:r>
              <a:rPr sz="2000" dirty="0">
                <a:latin typeface="Arial"/>
                <a:cs typeface="Arial"/>
              </a:rPr>
              <a:t>estão</a:t>
            </a:r>
            <a:endParaRPr sz="2000">
              <a:latin typeface="Arial"/>
              <a:cs typeface="Arial"/>
            </a:endParaRPr>
          </a:p>
          <a:p>
            <a:pPr marL="241300">
              <a:lnSpc>
                <a:spcPct val="100000"/>
              </a:lnSpc>
            </a:pPr>
            <a:r>
              <a:rPr sz="2000" dirty="0">
                <a:latin typeface="Arial"/>
                <a:cs typeface="Arial"/>
              </a:rPr>
              <a:t>disponíveis e prontos para o uso antes da execução dos</a:t>
            </a:r>
            <a:r>
              <a:rPr sz="2000" spc="-175" dirty="0">
                <a:latin typeface="Arial"/>
                <a:cs typeface="Arial"/>
              </a:rPr>
              <a:t> </a:t>
            </a:r>
            <a:r>
              <a:rPr sz="2000" dirty="0">
                <a:latin typeface="Arial"/>
                <a:cs typeface="Arial"/>
              </a:rPr>
              <a:t>trabalhos;</a:t>
            </a:r>
            <a:endParaRPr sz="2000">
              <a:latin typeface="Arial"/>
              <a:cs typeface="Arial"/>
            </a:endParaRPr>
          </a:p>
          <a:p>
            <a:pPr>
              <a:lnSpc>
                <a:spcPct val="100000"/>
              </a:lnSpc>
              <a:spcBef>
                <a:spcPts val="10"/>
              </a:spcBef>
            </a:pPr>
            <a:endParaRPr sz="2600">
              <a:latin typeface="Times New Roman"/>
              <a:cs typeface="Times New Roman"/>
            </a:endParaRPr>
          </a:p>
          <a:p>
            <a:pPr marL="241300" marR="543560" indent="-228600">
              <a:lnSpc>
                <a:spcPct val="100000"/>
              </a:lnSpc>
              <a:spcBef>
                <a:spcPts val="5"/>
              </a:spcBef>
              <a:buClr>
                <a:srgbClr val="2CA1BE"/>
              </a:buClr>
              <a:buFont typeface="Verdana"/>
              <a:buChar char="◦"/>
              <a:tabLst>
                <a:tab pos="311150" algn="l"/>
                <a:tab pos="311785" algn="l"/>
              </a:tabLst>
            </a:pPr>
            <a:r>
              <a:rPr sz="2000" dirty="0">
                <a:latin typeface="Arial"/>
                <a:cs typeface="Arial"/>
              </a:rPr>
              <a:t>Paralisar o trabalho toda vez que detectar irregularidades</a:t>
            </a:r>
            <a:r>
              <a:rPr sz="2000" spc="-155" dirty="0">
                <a:latin typeface="Arial"/>
                <a:cs typeface="Arial"/>
              </a:rPr>
              <a:t> </a:t>
            </a:r>
            <a:r>
              <a:rPr sz="2000" dirty="0">
                <a:latin typeface="Arial"/>
                <a:cs typeface="Arial"/>
              </a:rPr>
              <a:t>e/ou  descumprimento de qualquer item de</a:t>
            </a:r>
            <a:r>
              <a:rPr sz="2000" spc="-125" dirty="0">
                <a:latin typeface="Arial"/>
                <a:cs typeface="Arial"/>
              </a:rPr>
              <a:t> </a:t>
            </a:r>
            <a:r>
              <a:rPr sz="2000" dirty="0">
                <a:latin typeface="Arial"/>
                <a:cs typeface="Arial"/>
              </a:rPr>
              <a:t>segurança.</a:t>
            </a:r>
            <a:endParaRPr sz="2000">
              <a:latin typeface="Arial"/>
              <a:cs typeface="Arial"/>
            </a:endParaRPr>
          </a:p>
        </p:txBody>
      </p:sp>
      <p:sp>
        <p:nvSpPr>
          <p:cNvPr id="4" name="object 4"/>
          <p:cNvSpPr/>
          <p:nvPr/>
        </p:nvSpPr>
        <p:spPr>
          <a:xfrm>
            <a:off x="1863851" y="781812"/>
            <a:ext cx="5719572" cy="43738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4670"/>
            <a:ext cx="3370852" cy="107332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827276" y="781812"/>
            <a:ext cx="5719572" cy="437388"/>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402742" y="1728673"/>
            <a:ext cx="8274050" cy="4201795"/>
          </a:xfrm>
          <a:prstGeom prst="rect">
            <a:avLst/>
          </a:prstGeom>
        </p:spPr>
        <p:txBody>
          <a:bodyPr vert="horz" wrap="square" lIns="0" tIns="12065" rIns="0" bIns="0" rtlCol="0">
            <a:spAutoFit/>
          </a:bodyPr>
          <a:lstStyle/>
          <a:p>
            <a:pPr marL="12700">
              <a:lnSpc>
                <a:spcPct val="100000"/>
              </a:lnSpc>
              <a:spcBef>
                <a:spcPts val="95"/>
              </a:spcBef>
            </a:pPr>
            <a:r>
              <a:rPr sz="1600" b="1" spc="-25" dirty="0">
                <a:latin typeface="Arial"/>
                <a:cs typeface="Arial"/>
              </a:rPr>
              <a:t>EXECUTANTE </a:t>
            </a:r>
            <a:r>
              <a:rPr sz="1600" b="1" spc="-5" dirty="0">
                <a:latin typeface="Arial"/>
                <a:cs typeface="Arial"/>
              </a:rPr>
              <a:t>DA</a:t>
            </a:r>
            <a:r>
              <a:rPr sz="1600" b="1" spc="-70" dirty="0">
                <a:latin typeface="Arial"/>
                <a:cs typeface="Arial"/>
              </a:rPr>
              <a:t> </a:t>
            </a:r>
            <a:r>
              <a:rPr sz="1600" b="1" spc="-25" dirty="0">
                <a:latin typeface="Arial"/>
                <a:cs typeface="Arial"/>
              </a:rPr>
              <a:t>ATIVIDADE</a:t>
            </a:r>
            <a:endParaRPr sz="1600">
              <a:latin typeface="Arial"/>
              <a:cs typeface="Arial"/>
            </a:endParaRPr>
          </a:p>
          <a:p>
            <a:pPr>
              <a:lnSpc>
                <a:spcPct val="100000"/>
              </a:lnSpc>
              <a:spcBef>
                <a:spcPts val="15"/>
              </a:spcBef>
            </a:pPr>
            <a:endParaRPr sz="1450">
              <a:latin typeface="Times New Roman"/>
              <a:cs typeface="Times New Roman"/>
            </a:endParaRPr>
          </a:p>
          <a:p>
            <a:pPr marL="469900" marR="50165">
              <a:lnSpc>
                <a:spcPct val="100000"/>
              </a:lnSpc>
              <a:buChar char="•"/>
              <a:tabLst>
                <a:tab pos="598170" algn="l"/>
              </a:tabLst>
            </a:pPr>
            <a:r>
              <a:rPr sz="1600" spc="-5" dirty="0">
                <a:latin typeface="Arial"/>
                <a:cs typeface="Arial"/>
              </a:rPr>
              <a:t>Inspecionar mensal e diariamente os aparelhos de oxigênio/acetileno conforme Lista  de </a:t>
            </a:r>
            <a:r>
              <a:rPr sz="1600" spc="-10" dirty="0">
                <a:latin typeface="Arial"/>
                <a:cs typeface="Arial"/>
              </a:rPr>
              <a:t>Verificação</a:t>
            </a:r>
            <a:r>
              <a:rPr sz="1600" spc="-20" dirty="0">
                <a:latin typeface="Arial"/>
                <a:cs typeface="Arial"/>
              </a:rPr>
              <a:t> </a:t>
            </a:r>
            <a:r>
              <a:rPr sz="1600" spc="-5" dirty="0">
                <a:latin typeface="Arial"/>
                <a:cs typeface="Arial"/>
              </a:rPr>
              <a:t>específica;</a:t>
            </a:r>
            <a:endParaRPr sz="1600">
              <a:latin typeface="Arial"/>
              <a:cs typeface="Arial"/>
            </a:endParaRPr>
          </a:p>
          <a:p>
            <a:pPr>
              <a:lnSpc>
                <a:spcPct val="100000"/>
              </a:lnSpc>
              <a:spcBef>
                <a:spcPts val="15"/>
              </a:spcBef>
              <a:buFont typeface="Arial"/>
              <a:buChar char="•"/>
            </a:pPr>
            <a:endParaRPr sz="1450">
              <a:latin typeface="Times New Roman"/>
              <a:cs typeface="Times New Roman"/>
            </a:endParaRPr>
          </a:p>
          <a:p>
            <a:pPr marL="469900">
              <a:lnSpc>
                <a:spcPct val="100000"/>
              </a:lnSpc>
              <a:buChar char="•"/>
              <a:tabLst>
                <a:tab pos="598170" algn="l"/>
              </a:tabLst>
            </a:pPr>
            <a:r>
              <a:rPr sz="1600" spc="-5" dirty="0">
                <a:latin typeface="Arial"/>
                <a:cs typeface="Arial"/>
              </a:rPr>
              <a:t>Utilizar somente máquinas de solda e lixadeiras inspecionadas e</a:t>
            </a:r>
            <a:r>
              <a:rPr sz="1600" spc="30" dirty="0">
                <a:latin typeface="Arial"/>
                <a:cs typeface="Arial"/>
              </a:rPr>
              <a:t> </a:t>
            </a:r>
            <a:r>
              <a:rPr sz="1600" spc="-5" dirty="0">
                <a:latin typeface="Arial"/>
                <a:cs typeface="Arial"/>
              </a:rPr>
              <a:t>aprovadas;</a:t>
            </a:r>
            <a:endParaRPr sz="1600">
              <a:latin typeface="Arial"/>
              <a:cs typeface="Arial"/>
            </a:endParaRPr>
          </a:p>
          <a:p>
            <a:pPr>
              <a:lnSpc>
                <a:spcPct val="100000"/>
              </a:lnSpc>
              <a:spcBef>
                <a:spcPts val="10"/>
              </a:spcBef>
              <a:buFont typeface="Arial"/>
              <a:buChar char="•"/>
            </a:pPr>
            <a:endParaRPr sz="1450">
              <a:latin typeface="Times New Roman"/>
              <a:cs typeface="Times New Roman"/>
            </a:endParaRPr>
          </a:p>
          <a:p>
            <a:pPr marL="469900">
              <a:lnSpc>
                <a:spcPct val="100000"/>
              </a:lnSpc>
              <a:buChar char="•"/>
              <a:tabLst>
                <a:tab pos="598170" algn="l"/>
              </a:tabLst>
            </a:pPr>
            <a:r>
              <a:rPr sz="1600" spc="-5" dirty="0">
                <a:latin typeface="Arial"/>
                <a:cs typeface="Arial"/>
              </a:rPr>
              <a:t>Conhecer os </a:t>
            </a:r>
            <a:r>
              <a:rPr sz="1600" dirty="0">
                <a:latin typeface="Arial"/>
                <a:cs typeface="Arial"/>
              </a:rPr>
              <a:t>riscos </a:t>
            </a:r>
            <a:r>
              <a:rPr sz="1600" spc="-5" dirty="0">
                <a:latin typeface="Arial"/>
                <a:cs typeface="Arial"/>
              </a:rPr>
              <a:t>envolvidos nos trabalhos a</a:t>
            </a:r>
            <a:r>
              <a:rPr sz="1600" spc="-15" dirty="0">
                <a:latin typeface="Arial"/>
                <a:cs typeface="Arial"/>
              </a:rPr>
              <a:t> </a:t>
            </a:r>
            <a:r>
              <a:rPr sz="1600" spc="-5" dirty="0">
                <a:latin typeface="Arial"/>
                <a:cs typeface="Arial"/>
              </a:rPr>
              <a:t>quente;</a:t>
            </a:r>
            <a:endParaRPr sz="1600">
              <a:latin typeface="Arial"/>
              <a:cs typeface="Arial"/>
            </a:endParaRPr>
          </a:p>
          <a:p>
            <a:pPr>
              <a:lnSpc>
                <a:spcPct val="100000"/>
              </a:lnSpc>
              <a:spcBef>
                <a:spcPts val="15"/>
              </a:spcBef>
              <a:buFont typeface="Arial"/>
              <a:buChar char="•"/>
            </a:pPr>
            <a:endParaRPr sz="1450">
              <a:latin typeface="Times New Roman"/>
              <a:cs typeface="Times New Roman"/>
            </a:endParaRPr>
          </a:p>
          <a:p>
            <a:pPr marL="594360" indent="-124460">
              <a:lnSpc>
                <a:spcPct val="100000"/>
              </a:lnSpc>
              <a:buChar char="•"/>
              <a:tabLst>
                <a:tab pos="594995" algn="l"/>
              </a:tabLst>
            </a:pPr>
            <a:r>
              <a:rPr sz="1600" spc="-65" dirty="0">
                <a:latin typeface="Arial"/>
                <a:cs typeface="Arial"/>
              </a:rPr>
              <a:t>Ter </a:t>
            </a:r>
            <a:r>
              <a:rPr sz="1600" spc="-5" dirty="0">
                <a:latin typeface="Arial"/>
                <a:cs typeface="Arial"/>
              </a:rPr>
              <a:t>conhecimento sobre o sistema de liberação de trabalho a quente da</a:t>
            </a:r>
            <a:r>
              <a:rPr sz="1600" spc="185" dirty="0">
                <a:latin typeface="Arial"/>
                <a:cs typeface="Arial"/>
              </a:rPr>
              <a:t> </a:t>
            </a:r>
            <a:r>
              <a:rPr sz="1600" spc="-5" dirty="0">
                <a:latin typeface="Arial"/>
                <a:cs typeface="Arial"/>
              </a:rPr>
              <a:t>empresa;</a:t>
            </a:r>
            <a:endParaRPr sz="1600">
              <a:latin typeface="Arial"/>
              <a:cs typeface="Arial"/>
            </a:endParaRPr>
          </a:p>
          <a:p>
            <a:pPr>
              <a:lnSpc>
                <a:spcPct val="100000"/>
              </a:lnSpc>
              <a:spcBef>
                <a:spcPts val="15"/>
              </a:spcBef>
              <a:buFont typeface="Arial"/>
              <a:buChar char="•"/>
            </a:pPr>
            <a:endParaRPr sz="1450">
              <a:latin typeface="Times New Roman"/>
              <a:cs typeface="Times New Roman"/>
            </a:endParaRPr>
          </a:p>
          <a:p>
            <a:pPr marL="469900" marR="850265">
              <a:lnSpc>
                <a:spcPct val="100000"/>
              </a:lnSpc>
              <a:buChar char="•"/>
              <a:tabLst>
                <a:tab pos="598170" algn="l"/>
              </a:tabLst>
            </a:pPr>
            <a:r>
              <a:rPr sz="1600" spc="-5" dirty="0">
                <a:latin typeface="Arial"/>
                <a:cs typeface="Arial"/>
              </a:rPr>
              <a:t>Seguir e repassar a sua equipe de trabalho as recomendações e instruções  relacionadas a atividade, podendo para isto utilizar o</a:t>
            </a:r>
            <a:r>
              <a:rPr sz="1600" spc="10" dirty="0">
                <a:latin typeface="Arial"/>
                <a:cs typeface="Arial"/>
              </a:rPr>
              <a:t> </a:t>
            </a:r>
            <a:r>
              <a:rPr sz="1600" spc="-5" dirty="0">
                <a:latin typeface="Arial"/>
                <a:cs typeface="Arial"/>
              </a:rPr>
              <a:t>DDS.</a:t>
            </a:r>
            <a:endParaRPr sz="1600">
              <a:latin typeface="Arial"/>
              <a:cs typeface="Arial"/>
            </a:endParaRPr>
          </a:p>
          <a:p>
            <a:pPr>
              <a:lnSpc>
                <a:spcPct val="100000"/>
              </a:lnSpc>
              <a:spcBef>
                <a:spcPts val="10"/>
              </a:spcBef>
              <a:buFont typeface="Arial"/>
              <a:buChar char="•"/>
            </a:pPr>
            <a:endParaRPr sz="1450">
              <a:latin typeface="Times New Roman"/>
              <a:cs typeface="Times New Roman"/>
            </a:endParaRPr>
          </a:p>
          <a:p>
            <a:pPr marL="469900">
              <a:lnSpc>
                <a:spcPct val="100000"/>
              </a:lnSpc>
              <a:buChar char="•"/>
              <a:tabLst>
                <a:tab pos="598170" algn="l"/>
              </a:tabLst>
            </a:pPr>
            <a:r>
              <a:rPr sz="1600" spc="-5" dirty="0">
                <a:latin typeface="Arial"/>
                <a:cs typeface="Arial"/>
              </a:rPr>
              <a:t>Cumprir as recomendações/determinações para os trabalhos à</a:t>
            </a:r>
            <a:r>
              <a:rPr sz="1600" spc="80" dirty="0">
                <a:latin typeface="Arial"/>
                <a:cs typeface="Arial"/>
              </a:rPr>
              <a:t> </a:t>
            </a:r>
            <a:r>
              <a:rPr sz="1600" spc="-5" dirty="0">
                <a:latin typeface="Arial"/>
                <a:cs typeface="Arial"/>
              </a:rPr>
              <a:t>quente;</a:t>
            </a:r>
            <a:endParaRPr sz="1600">
              <a:latin typeface="Arial"/>
              <a:cs typeface="Arial"/>
            </a:endParaRPr>
          </a:p>
          <a:p>
            <a:pPr>
              <a:lnSpc>
                <a:spcPct val="100000"/>
              </a:lnSpc>
              <a:spcBef>
                <a:spcPts val="15"/>
              </a:spcBef>
              <a:buFont typeface="Arial"/>
              <a:buChar char="•"/>
            </a:pPr>
            <a:endParaRPr sz="1450">
              <a:latin typeface="Times New Roman"/>
              <a:cs typeface="Times New Roman"/>
            </a:endParaRPr>
          </a:p>
          <a:p>
            <a:pPr marL="469900" marR="5080">
              <a:lnSpc>
                <a:spcPct val="100000"/>
              </a:lnSpc>
              <a:buChar char="•"/>
              <a:tabLst>
                <a:tab pos="598170" algn="l"/>
              </a:tabLst>
            </a:pPr>
            <a:r>
              <a:rPr sz="1600" spc="-5" dirty="0">
                <a:latin typeface="Arial"/>
                <a:cs typeface="Arial"/>
              </a:rPr>
              <a:t>Parar os trabalhos e comunicar ao Operador ou Responsável qualquer anormalidade  observada durante os</a:t>
            </a:r>
            <a:r>
              <a:rPr sz="1600" spc="25" dirty="0">
                <a:latin typeface="Arial"/>
                <a:cs typeface="Arial"/>
              </a:rPr>
              <a:t> </a:t>
            </a:r>
            <a:r>
              <a:rPr sz="1600" spc="-5" dirty="0">
                <a:latin typeface="Arial"/>
                <a:cs typeface="Arial"/>
              </a:rPr>
              <a:t>trabalhos.</a:t>
            </a:r>
            <a:endParaRPr sz="16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687067" y="4953000"/>
            <a:ext cx="7457440" cy="487680"/>
          </a:xfrm>
          <a:custGeom>
            <a:avLst/>
            <a:gdLst/>
            <a:ahLst/>
            <a:cxnLst/>
            <a:rect l="l" t="t" r="r" b="b"/>
            <a:pathLst>
              <a:path w="7457440" h="487679">
                <a:moveTo>
                  <a:pt x="7456932" y="0"/>
                </a:moveTo>
                <a:lnTo>
                  <a:pt x="0" y="289687"/>
                </a:lnTo>
                <a:lnTo>
                  <a:pt x="7456932" y="487680"/>
                </a:lnTo>
                <a:lnTo>
                  <a:pt x="7456932" y="0"/>
                </a:lnTo>
                <a:close/>
              </a:path>
            </a:pathLst>
          </a:custGeom>
          <a:solidFill>
            <a:srgbClr val="9FCADC">
              <a:alpha val="39999"/>
            </a:srgbClr>
          </a:solidFill>
        </p:spPr>
        <p:txBody>
          <a:bodyPr wrap="square" lIns="0" tIns="0" rIns="0" bIns="0" rtlCol="0"/>
          <a:lstStyle/>
          <a:p>
            <a:endParaRPr/>
          </a:p>
        </p:txBody>
      </p:sp>
      <p:sp>
        <p:nvSpPr>
          <p:cNvPr id="3" name="object 3"/>
          <p:cNvSpPr/>
          <p:nvPr/>
        </p:nvSpPr>
        <p:spPr>
          <a:xfrm>
            <a:off x="112471" y="5236464"/>
            <a:ext cx="9031605" cy="789940"/>
          </a:xfrm>
          <a:custGeom>
            <a:avLst/>
            <a:gdLst/>
            <a:ahLst/>
            <a:cxnLst/>
            <a:rect l="l" t="t" r="r" b="b"/>
            <a:pathLst>
              <a:path w="9031605" h="789939">
                <a:moveTo>
                  <a:pt x="9031528" y="0"/>
                </a:moveTo>
                <a:lnTo>
                  <a:pt x="0" y="0"/>
                </a:lnTo>
                <a:lnTo>
                  <a:pt x="9031528" y="789432"/>
                </a:lnTo>
                <a:lnTo>
                  <a:pt x="9031528" y="0"/>
                </a:lnTo>
                <a:close/>
              </a:path>
            </a:pathLst>
          </a:custGeom>
          <a:solidFill>
            <a:srgbClr val="000000"/>
          </a:solidFill>
        </p:spPr>
        <p:txBody>
          <a:bodyPr wrap="square" lIns="0" tIns="0" rIns="0" bIns="0" rtlCol="0"/>
          <a:lstStyle/>
          <a:p>
            <a:endParaRPr/>
          </a:p>
        </p:txBody>
      </p:sp>
      <p:sp>
        <p:nvSpPr>
          <p:cNvPr id="4" name="object 4"/>
          <p:cNvSpPr/>
          <p:nvPr/>
        </p:nvSpPr>
        <p:spPr>
          <a:xfrm>
            <a:off x="0" y="4998718"/>
            <a:ext cx="9144000" cy="185928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4991317"/>
            <a:ext cx="9143999" cy="80195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0"/>
            <a:ext cx="9144000" cy="5300472"/>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280160" y="2575560"/>
            <a:ext cx="6705600" cy="542544"/>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4360926" y="5254244"/>
            <a:ext cx="4728210" cy="1556385"/>
          </a:xfrm>
          <a:prstGeom prst="rect">
            <a:avLst/>
          </a:prstGeom>
        </p:spPr>
        <p:txBody>
          <a:bodyPr vert="horz" wrap="square" lIns="0" tIns="12700" rIns="0" bIns="0" rtlCol="0">
            <a:spAutoFit/>
          </a:bodyPr>
          <a:lstStyle/>
          <a:p>
            <a:pPr marL="2919095">
              <a:lnSpc>
                <a:spcPct val="100000"/>
              </a:lnSpc>
              <a:spcBef>
                <a:spcPts val="100"/>
              </a:spcBef>
            </a:pPr>
            <a:r>
              <a:rPr sz="2700" spc="-5" dirty="0">
                <a:solidFill>
                  <a:srgbClr val="464646"/>
                </a:solidFill>
                <a:latin typeface="Arial"/>
                <a:cs typeface="Arial"/>
              </a:rPr>
              <a:t>MODULO</a:t>
            </a:r>
            <a:r>
              <a:rPr sz="2700" spc="-80" dirty="0">
                <a:solidFill>
                  <a:srgbClr val="464646"/>
                </a:solidFill>
                <a:latin typeface="Arial"/>
                <a:cs typeface="Arial"/>
              </a:rPr>
              <a:t> </a:t>
            </a:r>
            <a:r>
              <a:rPr sz="2700" dirty="0">
                <a:solidFill>
                  <a:srgbClr val="464646"/>
                </a:solidFill>
                <a:latin typeface="Arial"/>
                <a:cs typeface="Arial"/>
              </a:rPr>
              <a:t>II</a:t>
            </a:r>
            <a:endParaRPr sz="2700">
              <a:latin typeface="Arial"/>
              <a:cs typeface="Arial"/>
            </a:endParaRPr>
          </a:p>
          <a:p>
            <a:pPr>
              <a:lnSpc>
                <a:spcPct val="100000"/>
              </a:lnSpc>
            </a:pPr>
            <a:endParaRPr sz="3000">
              <a:latin typeface="Times New Roman"/>
              <a:cs typeface="Times New Roman"/>
            </a:endParaRPr>
          </a:p>
          <a:p>
            <a:pPr marL="12700">
              <a:lnSpc>
                <a:spcPct val="100000"/>
              </a:lnSpc>
              <a:spcBef>
                <a:spcPts val="2120"/>
              </a:spcBef>
            </a:pPr>
            <a:r>
              <a:rPr sz="2700" spc="-5" dirty="0">
                <a:solidFill>
                  <a:srgbClr val="464646"/>
                </a:solidFill>
                <a:latin typeface="Arial"/>
                <a:cs typeface="Arial"/>
              </a:rPr>
              <a:t>SEGURANÇA DO</a:t>
            </a:r>
            <a:r>
              <a:rPr sz="2700" spc="-185" dirty="0">
                <a:solidFill>
                  <a:srgbClr val="464646"/>
                </a:solidFill>
                <a:latin typeface="Arial"/>
                <a:cs typeface="Arial"/>
              </a:rPr>
              <a:t> </a:t>
            </a:r>
            <a:r>
              <a:rPr sz="2700" spc="-5" dirty="0">
                <a:solidFill>
                  <a:srgbClr val="464646"/>
                </a:solidFill>
                <a:latin typeface="Arial"/>
                <a:cs typeface="Arial"/>
              </a:rPr>
              <a:t>TRABALHO</a:t>
            </a:r>
            <a:endParaRPr sz="27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4670"/>
            <a:ext cx="3370852" cy="107332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83793" y="1586229"/>
            <a:ext cx="8096250" cy="4079240"/>
          </a:xfrm>
          <a:prstGeom prst="rect">
            <a:avLst/>
          </a:prstGeom>
        </p:spPr>
        <p:txBody>
          <a:bodyPr vert="horz" wrap="square" lIns="0" tIns="12065" rIns="0" bIns="0" rtlCol="0">
            <a:spAutoFit/>
          </a:bodyPr>
          <a:lstStyle/>
          <a:p>
            <a:pPr marL="12700">
              <a:lnSpc>
                <a:spcPct val="100000"/>
              </a:lnSpc>
              <a:spcBef>
                <a:spcPts val="95"/>
              </a:spcBef>
            </a:pPr>
            <a:r>
              <a:rPr sz="1600" spc="-15" dirty="0">
                <a:latin typeface="Arial"/>
                <a:cs typeface="Arial"/>
              </a:rPr>
              <a:t>EXECUTANTE</a:t>
            </a:r>
            <a:endParaRPr sz="1600">
              <a:latin typeface="Arial"/>
              <a:cs typeface="Arial"/>
            </a:endParaRPr>
          </a:p>
          <a:p>
            <a:pPr>
              <a:lnSpc>
                <a:spcPct val="100000"/>
              </a:lnSpc>
              <a:spcBef>
                <a:spcPts val="35"/>
              </a:spcBef>
            </a:pPr>
            <a:endParaRPr sz="1800">
              <a:latin typeface="Times New Roman"/>
              <a:cs typeface="Times New Roman"/>
            </a:endParaRPr>
          </a:p>
          <a:p>
            <a:pPr marL="268605" marR="5080" indent="-256540">
              <a:lnSpc>
                <a:spcPct val="100000"/>
              </a:lnSpc>
              <a:spcBef>
                <a:spcPts val="5"/>
              </a:spcBef>
              <a:tabLst>
                <a:tab pos="268605" algn="l"/>
              </a:tabLst>
            </a:pPr>
            <a:r>
              <a:rPr sz="1150" spc="-340" dirty="0">
                <a:solidFill>
                  <a:srgbClr val="2CA1BE"/>
                </a:solidFill>
                <a:latin typeface="Arial"/>
                <a:cs typeface="Arial"/>
              </a:rPr>
              <a:t>	</a:t>
            </a:r>
            <a:r>
              <a:rPr sz="1700" dirty="0">
                <a:latin typeface="Arial"/>
                <a:cs typeface="Arial"/>
              </a:rPr>
              <a:t>a) O </a:t>
            </a:r>
            <a:r>
              <a:rPr sz="1700" spc="-5" dirty="0">
                <a:latin typeface="Arial"/>
                <a:cs typeface="Arial"/>
              </a:rPr>
              <a:t>executante </a:t>
            </a:r>
            <a:r>
              <a:rPr sz="1700" dirty="0">
                <a:latin typeface="Arial"/>
                <a:cs typeface="Arial"/>
              </a:rPr>
              <a:t>ao receber uma solicitação </a:t>
            </a:r>
            <a:r>
              <a:rPr sz="1700" spc="-5" dirty="0">
                <a:latin typeface="Arial"/>
                <a:cs typeface="Arial"/>
              </a:rPr>
              <a:t>para </a:t>
            </a:r>
            <a:r>
              <a:rPr sz="1700" dirty="0">
                <a:latin typeface="Arial"/>
                <a:cs typeface="Arial"/>
              </a:rPr>
              <a:t>execução de trabalho a quente,  deverá entrar em </a:t>
            </a:r>
            <a:r>
              <a:rPr sz="1700" spc="-5" dirty="0">
                <a:latin typeface="Arial"/>
                <a:cs typeface="Arial"/>
              </a:rPr>
              <a:t>contato </a:t>
            </a:r>
            <a:r>
              <a:rPr sz="1700" dirty="0">
                <a:latin typeface="Arial"/>
                <a:cs typeface="Arial"/>
              </a:rPr>
              <a:t>com a supervisão da área ou outras pessoas  autorizadas onde o trabalho será executado. Em conjunto, </a:t>
            </a:r>
            <a:r>
              <a:rPr sz="1700" spc="-5" dirty="0">
                <a:latin typeface="Arial"/>
                <a:cs typeface="Arial"/>
              </a:rPr>
              <a:t>efetuarão </a:t>
            </a:r>
            <a:r>
              <a:rPr sz="1700" dirty="0">
                <a:latin typeface="Arial"/>
                <a:cs typeface="Arial"/>
              </a:rPr>
              <a:t>inspeção no  local do trabalho e nas áreas vizinhas, verificando junto à área operacional  possíveis riscos inerentes à execução do trabalho e tomando as precauções  necessárias </a:t>
            </a:r>
            <a:r>
              <a:rPr sz="1700" spc="-5" dirty="0">
                <a:latin typeface="Arial"/>
                <a:cs typeface="Arial"/>
              </a:rPr>
              <a:t>antes </a:t>
            </a:r>
            <a:r>
              <a:rPr sz="1700" dirty="0">
                <a:latin typeface="Arial"/>
                <a:cs typeface="Arial"/>
              </a:rPr>
              <a:t>da solicitação da autorização por escrito.</a:t>
            </a:r>
            <a:endParaRPr sz="1700">
              <a:latin typeface="Arial"/>
              <a:cs typeface="Arial"/>
            </a:endParaRPr>
          </a:p>
          <a:p>
            <a:pPr>
              <a:lnSpc>
                <a:spcPct val="100000"/>
              </a:lnSpc>
              <a:spcBef>
                <a:spcPts val="20"/>
              </a:spcBef>
            </a:pPr>
            <a:endParaRPr sz="2350">
              <a:latin typeface="Times New Roman"/>
              <a:cs typeface="Times New Roman"/>
            </a:endParaRPr>
          </a:p>
          <a:p>
            <a:pPr marL="268605" marR="652780" indent="-256540">
              <a:lnSpc>
                <a:spcPct val="100000"/>
              </a:lnSpc>
              <a:tabLst>
                <a:tab pos="268605" algn="l"/>
              </a:tabLst>
            </a:pPr>
            <a:r>
              <a:rPr sz="1150" spc="-340" dirty="0">
                <a:solidFill>
                  <a:srgbClr val="2CA1BE"/>
                </a:solidFill>
                <a:latin typeface="Arial"/>
                <a:cs typeface="Arial"/>
              </a:rPr>
              <a:t>	</a:t>
            </a:r>
            <a:r>
              <a:rPr sz="1700" dirty="0">
                <a:latin typeface="Arial"/>
                <a:cs typeface="Arial"/>
              </a:rPr>
              <a:t>b) Pisos de material combustível deverão ser molhados ou protegidos com  chapas metálicas ou </a:t>
            </a:r>
            <a:r>
              <a:rPr sz="1700" spc="-5" dirty="0">
                <a:latin typeface="Arial"/>
                <a:cs typeface="Arial"/>
              </a:rPr>
              <a:t>outra </a:t>
            </a:r>
            <a:r>
              <a:rPr sz="1700" dirty="0">
                <a:latin typeface="Arial"/>
                <a:cs typeface="Arial"/>
              </a:rPr>
              <a:t>cobertura</a:t>
            </a:r>
            <a:r>
              <a:rPr sz="1700" spc="20" dirty="0">
                <a:latin typeface="Arial"/>
                <a:cs typeface="Arial"/>
              </a:rPr>
              <a:t> </a:t>
            </a:r>
            <a:r>
              <a:rPr sz="1700" dirty="0">
                <a:latin typeface="Arial"/>
                <a:cs typeface="Arial"/>
              </a:rPr>
              <a:t>adequada.</a:t>
            </a:r>
            <a:endParaRPr sz="1700">
              <a:latin typeface="Arial"/>
              <a:cs typeface="Arial"/>
            </a:endParaRPr>
          </a:p>
          <a:p>
            <a:pPr>
              <a:lnSpc>
                <a:spcPct val="100000"/>
              </a:lnSpc>
              <a:spcBef>
                <a:spcPts val="25"/>
              </a:spcBef>
            </a:pPr>
            <a:endParaRPr sz="2350">
              <a:latin typeface="Times New Roman"/>
              <a:cs typeface="Times New Roman"/>
            </a:endParaRPr>
          </a:p>
          <a:p>
            <a:pPr marL="268605" marR="30480" indent="-256540">
              <a:lnSpc>
                <a:spcPct val="100000"/>
              </a:lnSpc>
              <a:tabLst>
                <a:tab pos="268605" algn="l"/>
              </a:tabLst>
            </a:pPr>
            <a:r>
              <a:rPr sz="1150" spc="-340" dirty="0">
                <a:solidFill>
                  <a:srgbClr val="2CA1BE"/>
                </a:solidFill>
                <a:latin typeface="Arial"/>
                <a:cs typeface="Arial"/>
              </a:rPr>
              <a:t>	</a:t>
            </a:r>
            <a:r>
              <a:rPr sz="1700" dirty="0">
                <a:latin typeface="Arial"/>
                <a:cs typeface="Arial"/>
              </a:rPr>
              <a:t>c) Sistemas de dutos e </a:t>
            </a:r>
            <a:r>
              <a:rPr sz="1700" spc="-5" dirty="0">
                <a:latin typeface="Arial"/>
                <a:cs typeface="Arial"/>
              </a:rPr>
              <a:t>transporte </a:t>
            </a:r>
            <a:r>
              <a:rPr sz="1700" dirty="0">
                <a:latin typeface="Arial"/>
                <a:cs typeface="Arial"/>
              </a:rPr>
              <a:t>que possam carregar fagulhas </a:t>
            </a:r>
            <a:r>
              <a:rPr sz="1700" spc="-5" dirty="0">
                <a:latin typeface="Arial"/>
                <a:cs typeface="Arial"/>
              </a:rPr>
              <a:t>tem </a:t>
            </a:r>
            <a:r>
              <a:rPr sz="1700" dirty="0">
                <a:latin typeface="Arial"/>
                <a:cs typeface="Arial"/>
              </a:rPr>
              <a:t>que ser  adequadamente protegidos </a:t>
            </a:r>
            <a:r>
              <a:rPr sz="1700" spc="-5" dirty="0">
                <a:latin typeface="Arial"/>
                <a:cs typeface="Arial"/>
              </a:rPr>
              <a:t>e/ou </a:t>
            </a:r>
            <a:r>
              <a:rPr sz="1700" dirty="0">
                <a:latin typeface="Arial"/>
                <a:cs typeface="Arial"/>
              </a:rPr>
              <a:t>fechados. </a:t>
            </a:r>
            <a:r>
              <a:rPr sz="1700" spc="-5" dirty="0">
                <a:latin typeface="Arial"/>
                <a:cs typeface="Arial"/>
              </a:rPr>
              <a:t>Os dutos terão </a:t>
            </a:r>
            <a:r>
              <a:rPr sz="1700" dirty="0">
                <a:latin typeface="Arial"/>
                <a:cs typeface="Arial"/>
              </a:rPr>
              <a:t>que ser limpos. Sacos  combustíveis em coletores de pó também </a:t>
            </a:r>
            <a:r>
              <a:rPr sz="1700" spc="-5" dirty="0">
                <a:latin typeface="Arial"/>
                <a:cs typeface="Arial"/>
              </a:rPr>
              <a:t>terão </a:t>
            </a:r>
            <a:r>
              <a:rPr sz="1700" dirty="0">
                <a:latin typeface="Arial"/>
                <a:cs typeface="Arial"/>
              </a:rPr>
              <a:t>que ser</a:t>
            </a:r>
            <a:r>
              <a:rPr sz="1700" spc="10" dirty="0">
                <a:latin typeface="Arial"/>
                <a:cs typeface="Arial"/>
              </a:rPr>
              <a:t> </a:t>
            </a:r>
            <a:r>
              <a:rPr sz="1700" dirty="0">
                <a:latin typeface="Arial"/>
                <a:cs typeface="Arial"/>
              </a:rPr>
              <a:t>removidos.</a:t>
            </a:r>
            <a:endParaRPr sz="1700">
              <a:latin typeface="Arial"/>
              <a:cs typeface="Arial"/>
            </a:endParaRPr>
          </a:p>
        </p:txBody>
      </p:sp>
      <p:sp>
        <p:nvSpPr>
          <p:cNvPr id="4" name="object 4"/>
          <p:cNvSpPr/>
          <p:nvPr/>
        </p:nvSpPr>
        <p:spPr>
          <a:xfrm>
            <a:off x="446531" y="792480"/>
            <a:ext cx="8331708" cy="41452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9896" y="1845640"/>
            <a:ext cx="1466850" cy="285750"/>
          </a:xfrm>
          <a:prstGeom prst="rect">
            <a:avLst/>
          </a:prstGeom>
        </p:spPr>
        <p:txBody>
          <a:bodyPr vert="horz" wrap="square" lIns="0" tIns="13335" rIns="0" bIns="0" rtlCol="0">
            <a:spAutoFit/>
          </a:bodyPr>
          <a:lstStyle/>
          <a:p>
            <a:pPr marL="12700">
              <a:lnSpc>
                <a:spcPct val="100000"/>
              </a:lnSpc>
              <a:spcBef>
                <a:spcPts val="105"/>
              </a:spcBef>
            </a:pPr>
            <a:r>
              <a:rPr sz="1700" dirty="0">
                <a:latin typeface="Arial"/>
                <a:cs typeface="Arial"/>
              </a:rPr>
              <a:t>EXECU</a:t>
            </a:r>
            <a:r>
              <a:rPr sz="1700" spc="-125" dirty="0">
                <a:latin typeface="Arial"/>
                <a:cs typeface="Arial"/>
              </a:rPr>
              <a:t>T</a:t>
            </a:r>
            <a:r>
              <a:rPr sz="1700" dirty="0">
                <a:latin typeface="Arial"/>
                <a:cs typeface="Arial"/>
              </a:rPr>
              <a:t>A</a:t>
            </a:r>
            <a:r>
              <a:rPr sz="1700" spc="-10" dirty="0">
                <a:latin typeface="Arial"/>
                <a:cs typeface="Arial"/>
              </a:rPr>
              <a:t>N</a:t>
            </a:r>
            <a:r>
              <a:rPr sz="1700" dirty="0">
                <a:latin typeface="Arial"/>
                <a:cs typeface="Arial"/>
              </a:rPr>
              <a:t>TE</a:t>
            </a:r>
            <a:endParaRPr sz="1700">
              <a:latin typeface="Arial"/>
              <a:cs typeface="Arial"/>
            </a:endParaRPr>
          </a:p>
        </p:txBody>
      </p:sp>
      <p:sp>
        <p:nvSpPr>
          <p:cNvPr id="3" name="object 3"/>
          <p:cNvSpPr txBox="1">
            <a:spLocks noGrp="1"/>
          </p:cNvSpPr>
          <p:nvPr>
            <p:ph type="title"/>
          </p:nvPr>
        </p:nvSpPr>
        <p:spPr>
          <a:xfrm>
            <a:off x="799896" y="2426970"/>
            <a:ext cx="7722870" cy="546735"/>
          </a:xfrm>
          <a:prstGeom prst="rect">
            <a:avLst/>
          </a:prstGeom>
        </p:spPr>
        <p:txBody>
          <a:bodyPr vert="horz" wrap="square" lIns="0" tIns="43815" rIns="0" bIns="0" rtlCol="0">
            <a:spAutoFit/>
          </a:bodyPr>
          <a:lstStyle/>
          <a:p>
            <a:pPr marL="268605" marR="5080" indent="-256540">
              <a:lnSpc>
                <a:spcPts val="1939"/>
              </a:lnSpc>
              <a:spcBef>
                <a:spcPts val="345"/>
              </a:spcBef>
              <a:tabLst>
                <a:tab pos="268605" algn="l"/>
              </a:tabLst>
            </a:pPr>
            <a:r>
              <a:rPr sz="1200" spc="-340" dirty="0">
                <a:solidFill>
                  <a:srgbClr val="2CA1BE"/>
                </a:solidFill>
              </a:rPr>
              <a:t>	</a:t>
            </a:r>
            <a:r>
              <a:rPr sz="1800" spc="-5" dirty="0"/>
              <a:t>d) Isolamentos térmicos combustíveis sobre ou dentro de dutos ou outros  equipamentos terão que ser removidos ou</a:t>
            </a:r>
            <a:r>
              <a:rPr sz="1800" spc="65" dirty="0"/>
              <a:t> </a:t>
            </a:r>
            <a:r>
              <a:rPr sz="1800" spc="-5" dirty="0"/>
              <a:t>protegidos.</a:t>
            </a:r>
            <a:endParaRPr sz="1800"/>
          </a:p>
        </p:txBody>
      </p:sp>
      <p:sp>
        <p:nvSpPr>
          <p:cNvPr id="4" name="object 4"/>
          <p:cNvSpPr txBox="1">
            <a:spLocks noGrp="1"/>
          </p:cNvSpPr>
          <p:nvPr>
            <p:ph type="body" idx="1"/>
          </p:nvPr>
        </p:nvSpPr>
        <p:spPr>
          <a:prstGeom prst="rect">
            <a:avLst/>
          </a:prstGeom>
        </p:spPr>
        <p:txBody>
          <a:bodyPr vert="horz" wrap="square" lIns="0" tIns="43180" rIns="0" bIns="0" rtlCol="0">
            <a:spAutoFit/>
          </a:bodyPr>
          <a:lstStyle/>
          <a:p>
            <a:pPr marL="469265" marR="116839" indent="-256540">
              <a:lnSpc>
                <a:spcPts val="1950"/>
              </a:lnSpc>
              <a:spcBef>
                <a:spcPts val="340"/>
              </a:spcBef>
              <a:tabLst>
                <a:tab pos="469265" algn="l"/>
              </a:tabLst>
            </a:pPr>
            <a:r>
              <a:rPr sz="1200" spc="-340" dirty="0">
                <a:solidFill>
                  <a:srgbClr val="2CA1BE"/>
                </a:solidFill>
              </a:rPr>
              <a:t>	</a:t>
            </a:r>
            <a:r>
              <a:rPr spc="-5" dirty="0"/>
              <a:t>e) Calhas de cabeamentos e instalações de chaves seccionadoras terão  que ser adequadamente protegidas por coberturas resistentes ao</a:t>
            </a:r>
            <a:r>
              <a:rPr spc="125" dirty="0"/>
              <a:t> </a:t>
            </a:r>
            <a:r>
              <a:rPr spc="-5" dirty="0"/>
              <a:t>fogo.</a:t>
            </a:r>
            <a:endParaRPr sz="1200"/>
          </a:p>
          <a:p>
            <a:pPr marL="200660">
              <a:lnSpc>
                <a:spcPct val="100000"/>
              </a:lnSpc>
              <a:spcBef>
                <a:spcPts val="40"/>
              </a:spcBef>
            </a:pPr>
            <a:endParaRPr sz="2350">
              <a:latin typeface="Times New Roman"/>
              <a:cs typeface="Times New Roman"/>
            </a:endParaRPr>
          </a:p>
          <a:p>
            <a:pPr marL="469265" marR="5080" indent="-256540">
              <a:lnSpc>
                <a:spcPts val="1939"/>
              </a:lnSpc>
              <a:tabLst>
                <a:tab pos="469265" algn="l"/>
              </a:tabLst>
            </a:pPr>
            <a:r>
              <a:rPr sz="1200" spc="-340" dirty="0">
                <a:solidFill>
                  <a:srgbClr val="2CA1BE"/>
                </a:solidFill>
              </a:rPr>
              <a:t>	</a:t>
            </a:r>
            <a:r>
              <a:rPr dirty="0"/>
              <a:t>f) </a:t>
            </a:r>
            <a:r>
              <a:rPr spc="-5" dirty="0"/>
              <a:t>Onde o trabalho a quente </a:t>
            </a:r>
            <a:r>
              <a:rPr dirty="0"/>
              <a:t>for </a:t>
            </a:r>
            <a:r>
              <a:rPr spc="-5" dirty="0"/>
              <a:t>executado próximo de paredes, divisórias,  </a:t>
            </a:r>
            <a:r>
              <a:rPr dirty="0"/>
              <a:t>forros </a:t>
            </a:r>
            <a:r>
              <a:rPr spc="-10" dirty="0"/>
              <a:t>ou </a:t>
            </a:r>
            <a:r>
              <a:rPr spc="-5" dirty="0"/>
              <a:t>telhados de construção combustível, proteções resistentes ao  fogo terão que ser providenciadas para prevenir</a:t>
            </a:r>
            <a:r>
              <a:rPr spc="75" dirty="0"/>
              <a:t> </a:t>
            </a:r>
            <a:r>
              <a:rPr spc="-5" dirty="0"/>
              <a:t>ignição.</a:t>
            </a:r>
            <a:endParaRPr sz="1200"/>
          </a:p>
          <a:p>
            <a:pPr marL="200660">
              <a:lnSpc>
                <a:spcPct val="100000"/>
              </a:lnSpc>
              <a:spcBef>
                <a:spcPts val="5"/>
              </a:spcBef>
            </a:pPr>
            <a:endParaRPr sz="2400">
              <a:latin typeface="Times New Roman"/>
              <a:cs typeface="Times New Roman"/>
            </a:endParaRPr>
          </a:p>
          <a:p>
            <a:pPr marL="469265" marR="1285240" indent="-256540">
              <a:lnSpc>
                <a:spcPts val="1939"/>
              </a:lnSpc>
              <a:tabLst>
                <a:tab pos="469265" algn="l"/>
              </a:tabLst>
            </a:pPr>
            <a:r>
              <a:rPr sz="1200" spc="-340" dirty="0">
                <a:solidFill>
                  <a:srgbClr val="2CA1BE"/>
                </a:solidFill>
              </a:rPr>
              <a:t>	</a:t>
            </a:r>
            <a:r>
              <a:rPr spc="-5" dirty="0"/>
              <a:t>g) Quando </a:t>
            </a:r>
            <a:r>
              <a:rPr dirty="0"/>
              <a:t>for </a:t>
            </a:r>
            <a:r>
              <a:rPr spc="-5" dirty="0"/>
              <a:t>necessário, emitir a análise de </a:t>
            </a:r>
            <a:r>
              <a:rPr dirty="0"/>
              <a:t>risco, </a:t>
            </a:r>
            <a:r>
              <a:rPr spc="-5" dirty="0"/>
              <a:t>conforme  procedimento</a:t>
            </a:r>
            <a:r>
              <a:rPr spc="15" dirty="0"/>
              <a:t> </a:t>
            </a:r>
            <a:r>
              <a:rPr spc="-5" dirty="0"/>
              <a:t>específico.</a:t>
            </a:r>
            <a:endParaRPr sz="1200"/>
          </a:p>
        </p:txBody>
      </p:sp>
      <p:sp>
        <p:nvSpPr>
          <p:cNvPr id="5" name="object 5"/>
          <p:cNvSpPr/>
          <p:nvPr/>
        </p:nvSpPr>
        <p:spPr>
          <a:xfrm>
            <a:off x="411480" y="792480"/>
            <a:ext cx="8331708" cy="41452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4670"/>
            <a:ext cx="3370852" cy="107332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28268" y="1656079"/>
            <a:ext cx="7682865" cy="3450590"/>
          </a:xfrm>
          <a:prstGeom prst="rect">
            <a:avLst/>
          </a:prstGeom>
        </p:spPr>
        <p:txBody>
          <a:bodyPr vert="horz" wrap="square" lIns="0" tIns="12700" rIns="0" bIns="0" rtlCol="0">
            <a:spAutoFit/>
          </a:bodyPr>
          <a:lstStyle/>
          <a:p>
            <a:pPr marL="12700">
              <a:lnSpc>
                <a:spcPct val="100000"/>
              </a:lnSpc>
              <a:spcBef>
                <a:spcPts val="100"/>
              </a:spcBef>
            </a:pPr>
            <a:r>
              <a:rPr sz="1800" spc="-15" dirty="0">
                <a:latin typeface="Arial"/>
                <a:cs typeface="Arial"/>
              </a:rPr>
              <a:t>EXECUTANTE</a:t>
            </a:r>
            <a:endParaRPr sz="1800">
              <a:latin typeface="Arial"/>
              <a:cs typeface="Arial"/>
            </a:endParaRPr>
          </a:p>
          <a:p>
            <a:pPr>
              <a:lnSpc>
                <a:spcPct val="100000"/>
              </a:lnSpc>
              <a:spcBef>
                <a:spcPts val="30"/>
              </a:spcBef>
            </a:pPr>
            <a:endParaRPr sz="2550">
              <a:latin typeface="Times New Roman"/>
              <a:cs typeface="Times New Roman"/>
            </a:endParaRPr>
          </a:p>
          <a:p>
            <a:pPr marL="12700">
              <a:lnSpc>
                <a:spcPct val="100000"/>
              </a:lnSpc>
              <a:tabLst>
                <a:tab pos="268605" algn="l"/>
              </a:tabLst>
            </a:pPr>
            <a:r>
              <a:rPr sz="1200" spc="-340" dirty="0">
                <a:solidFill>
                  <a:srgbClr val="2CA1BE"/>
                </a:solidFill>
                <a:latin typeface="Arial"/>
                <a:cs typeface="Arial"/>
              </a:rPr>
              <a:t>	</a:t>
            </a:r>
            <a:r>
              <a:rPr sz="1800" spc="-5" dirty="0">
                <a:latin typeface="Arial"/>
                <a:cs typeface="Arial"/>
              </a:rPr>
              <a:t>h) Providenciar </a:t>
            </a:r>
            <a:r>
              <a:rPr sz="1800" dirty="0">
                <a:latin typeface="Arial"/>
                <a:cs typeface="Arial"/>
              </a:rPr>
              <a:t>o </a:t>
            </a:r>
            <a:r>
              <a:rPr sz="1800" spc="-5" dirty="0">
                <a:latin typeface="Arial"/>
                <a:cs typeface="Arial"/>
              </a:rPr>
              <a:t>isolamento da</a:t>
            </a:r>
            <a:r>
              <a:rPr sz="1800" spc="45" dirty="0">
                <a:latin typeface="Arial"/>
                <a:cs typeface="Arial"/>
              </a:rPr>
              <a:t> </a:t>
            </a:r>
            <a:r>
              <a:rPr sz="1800" spc="-5" dirty="0">
                <a:latin typeface="Arial"/>
                <a:cs typeface="Arial"/>
              </a:rPr>
              <a:t>área;</a:t>
            </a:r>
            <a:endParaRPr sz="1800">
              <a:latin typeface="Arial"/>
              <a:cs typeface="Arial"/>
            </a:endParaRPr>
          </a:p>
          <a:p>
            <a:pPr>
              <a:lnSpc>
                <a:spcPct val="100000"/>
              </a:lnSpc>
              <a:spcBef>
                <a:spcPts val="20"/>
              </a:spcBef>
            </a:pPr>
            <a:endParaRPr sz="2550">
              <a:latin typeface="Times New Roman"/>
              <a:cs typeface="Times New Roman"/>
            </a:endParaRPr>
          </a:p>
          <a:p>
            <a:pPr marL="12700">
              <a:lnSpc>
                <a:spcPct val="100000"/>
              </a:lnSpc>
              <a:tabLst>
                <a:tab pos="268605" algn="l"/>
              </a:tabLst>
            </a:pPr>
            <a:r>
              <a:rPr sz="1200" spc="-340" dirty="0">
                <a:solidFill>
                  <a:srgbClr val="2CA1BE"/>
                </a:solidFill>
                <a:latin typeface="Arial"/>
                <a:cs typeface="Arial"/>
              </a:rPr>
              <a:t>	</a:t>
            </a:r>
            <a:r>
              <a:rPr sz="1800" spc="-5" dirty="0">
                <a:latin typeface="Arial"/>
                <a:cs typeface="Arial"/>
              </a:rPr>
              <a:t>i) </a:t>
            </a:r>
            <a:r>
              <a:rPr sz="1800" dirty="0">
                <a:latin typeface="Arial"/>
                <a:cs typeface="Arial"/>
              </a:rPr>
              <a:t>Aterrar </a:t>
            </a:r>
            <a:r>
              <a:rPr sz="1800" spc="-10" dirty="0">
                <a:latin typeface="Arial"/>
                <a:cs typeface="Arial"/>
              </a:rPr>
              <a:t>os </a:t>
            </a:r>
            <a:r>
              <a:rPr sz="1800" spc="-5" dirty="0">
                <a:latin typeface="Arial"/>
                <a:cs typeface="Arial"/>
              </a:rPr>
              <a:t>equipamentos que serão utilizados na execução do</a:t>
            </a:r>
            <a:r>
              <a:rPr sz="1800" spc="20" dirty="0">
                <a:latin typeface="Arial"/>
                <a:cs typeface="Arial"/>
              </a:rPr>
              <a:t> </a:t>
            </a:r>
            <a:r>
              <a:rPr sz="1800" spc="-5" dirty="0">
                <a:latin typeface="Arial"/>
                <a:cs typeface="Arial"/>
              </a:rPr>
              <a:t>trabalho;</a:t>
            </a:r>
            <a:endParaRPr sz="1800">
              <a:latin typeface="Arial"/>
              <a:cs typeface="Arial"/>
            </a:endParaRPr>
          </a:p>
          <a:p>
            <a:pPr>
              <a:lnSpc>
                <a:spcPct val="100000"/>
              </a:lnSpc>
              <a:spcBef>
                <a:spcPts val="35"/>
              </a:spcBef>
            </a:pPr>
            <a:endParaRPr sz="2550">
              <a:latin typeface="Times New Roman"/>
              <a:cs typeface="Times New Roman"/>
            </a:endParaRPr>
          </a:p>
          <a:p>
            <a:pPr marL="12700">
              <a:lnSpc>
                <a:spcPct val="100000"/>
              </a:lnSpc>
              <a:tabLst>
                <a:tab pos="268605" algn="l"/>
              </a:tabLst>
            </a:pPr>
            <a:r>
              <a:rPr sz="1200" spc="-340" dirty="0">
                <a:solidFill>
                  <a:srgbClr val="2CA1BE"/>
                </a:solidFill>
                <a:latin typeface="Arial"/>
                <a:cs typeface="Arial"/>
              </a:rPr>
              <a:t>	</a:t>
            </a:r>
            <a:r>
              <a:rPr sz="1800" spc="-5" dirty="0">
                <a:latin typeface="Arial"/>
                <a:cs typeface="Arial"/>
              </a:rPr>
              <a:t>j) Inspecionar as ferramentas a serem</a:t>
            </a:r>
            <a:r>
              <a:rPr sz="1800" spc="55" dirty="0">
                <a:latin typeface="Arial"/>
                <a:cs typeface="Arial"/>
              </a:rPr>
              <a:t> </a:t>
            </a:r>
            <a:r>
              <a:rPr sz="1800" spc="-5" dirty="0">
                <a:latin typeface="Arial"/>
                <a:cs typeface="Arial"/>
              </a:rPr>
              <a:t>utilizadas;</a:t>
            </a:r>
            <a:endParaRPr sz="1800">
              <a:latin typeface="Arial"/>
              <a:cs typeface="Arial"/>
            </a:endParaRPr>
          </a:p>
          <a:p>
            <a:pPr>
              <a:lnSpc>
                <a:spcPct val="100000"/>
              </a:lnSpc>
              <a:spcBef>
                <a:spcPts val="35"/>
              </a:spcBef>
            </a:pPr>
            <a:endParaRPr sz="2550">
              <a:latin typeface="Times New Roman"/>
              <a:cs typeface="Times New Roman"/>
            </a:endParaRPr>
          </a:p>
          <a:p>
            <a:pPr marL="268605" marR="108585" indent="-256540">
              <a:lnSpc>
                <a:spcPct val="100000"/>
              </a:lnSpc>
              <a:tabLst>
                <a:tab pos="268605" algn="l"/>
              </a:tabLst>
            </a:pPr>
            <a:r>
              <a:rPr sz="1200" spc="-340" dirty="0">
                <a:solidFill>
                  <a:srgbClr val="2CA1BE"/>
                </a:solidFill>
                <a:latin typeface="Arial"/>
                <a:cs typeface="Arial"/>
              </a:rPr>
              <a:t>	</a:t>
            </a:r>
            <a:r>
              <a:rPr sz="1800" dirty="0">
                <a:latin typeface="Arial"/>
                <a:cs typeface="Arial"/>
              </a:rPr>
              <a:t>k) </a:t>
            </a:r>
            <a:r>
              <a:rPr sz="1800" spc="-5" dirty="0">
                <a:latin typeface="Arial"/>
                <a:cs typeface="Arial"/>
              </a:rPr>
              <a:t>Observar as condições da máquina de solda e conjunto oxi-acetileno,  verificando mangueiras, válvulas de segurança, manômetros,  abraçadeiras, canetas de </a:t>
            </a:r>
            <a:r>
              <a:rPr sz="1800" dirty="0">
                <a:latin typeface="Arial"/>
                <a:cs typeface="Arial"/>
              </a:rPr>
              <a:t>corte </a:t>
            </a:r>
            <a:r>
              <a:rPr sz="1800" spc="-5" dirty="0">
                <a:latin typeface="Arial"/>
                <a:cs typeface="Arial"/>
              </a:rPr>
              <a:t>e válvulas</a:t>
            </a:r>
            <a:r>
              <a:rPr sz="1800" spc="45" dirty="0">
                <a:latin typeface="Arial"/>
                <a:cs typeface="Arial"/>
              </a:rPr>
              <a:t> </a:t>
            </a:r>
            <a:r>
              <a:rPr sz="1800" spc="-5" dirty="0">
                <a:latin typeface="Arial"/>
                <a:cs typeface="Arial"/>
              </a:rPr>
              <a:t>unidirecionais;</a:t>
            </a:r>
            <a:endParaRPr sz="1800">
              <a:latin typeface="Arial"/>
              <a:cs typeface="Arial"/>
            </a:endParaRPr>
          </a:p>
        </p:txBody>
      </p:sp>
      <p:sp>
        <p:nvSpPr>
          <p:cNvPr id="4" name="object 4"/>
          <p:cNvSpPr/>
          <p:nvPr/>
        </p:nvSpPr>
        <p:spPr>
          <a:xfrm>
            <a:off x="448055" y="792480"/>
            <a:ext cx="8331708" cy="41452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4670"/>
            <a:ext cx="3370852" cy="107332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12470" y="1587753"/>
            <a:ext cx="8234680" cy="4660265"/>
          </a:xfrm>
          <a:prstGeom prst="rect">
            <a:avLst/>
          </a:prstGeom>
        </p:spPr>
        <p:txBody>
          <a:bodyPr vert="horz" wrap="square" lIns="0" tIns="13335" rIns="0" bIns="0" rtlCol="0">
            <a:spAutoFit/>
          </a:bodyPr>
          <a:lstStyle/>
          <a:p>
            <a:pPr marL="12700">
              <a:lnSpc>
                <a:spcPct val="100000"/>
              </a:lnSpc>
              <a:spcBef>
                <a:spcPts val="105"/>
              </a:spcBef>
              <a:tabLst>
                <a:tab pos="268605" algn="l"/>
              </a:tabLst>
            </a:pPr>
            <a:r>
              <a:rPr sz="1350" spc="-395" dirty="0">
                <a:solidFill>
                  <a:srgbClr val="2CA1BE"/>
                </a:solidFill>
                <a:latin typeface="Arial"/>
                <a:cs typeface="Arial"/>
              </a:rPr>
              <a:t>	</a:t>
            </a:r>
            <a:r>
              <a:rPr sz="2000" spc="-15" dirty="0">
                <a:latin typeface="Arial"/>
                <a:cs typeface="Arial"/>
              </a:rPr>
              <a:t>EXECUTANTE</a:t>
            </a:r>
            <a:endParaRPr sz="2000">
              <a:latin typeface="Arial"/>
              <a:cs typeface="Arial"/>
            </a:endParaRPr>
          </a:p>
          <a:p>
            <a:pPr>
              <a:lnSpc>
                <a:spcPct val="100000"/>
              </a:lnSpc>
              <a:spcBef>
                <a:spcPts val="45"/>
              </a:spcBef>
            </a:pPr>
            <a:endParaRPr sz="2950">
              <a:latin typeface="Times New Roman"/>
              <a:cs typeface="Times New Roman"/>
            </a:endParaRPr>
          </a:p>
          <a:p>
            <a:pPr marL="268605" marR="347345" indent="-256540">
              <a:lnSpc>
                <a:spcPct val="110100"/>
              </a:lnSpc>
              <a:tabLst>
                <a:tab pos="268605" algn="l"/>
              </a:tabLst>
            </a:pPr>
            <a:r>
              <a:rPr sz="1350" spc="-395" dirty="0">
                <a:solidFill>
                  <a:srgbClr val="2CA1BE"/>
                </a:solidFill>
                <a:latin typeface="Arial"/>
                <a:cs typeface="Arial"/>
              </a:rPr>
              <a:t>	</a:t>
            </a:r>
            <a:r>
              <a:rPr sz="2000" dirty="0">
                <a:latin typeface="Arial"/>
                <a:cs typeface="Arial"/>
              </a:rPr>
              <a:t>l) Manter um membro da equipe como observador do trabalho a  quente, para que tome as ações o mais rápido possível, no caso</a:t>
            </a:r>
            <a:r>
              <a:rPr sz="2000" spc="-254" dirty="0">
                <a:latin typeface="Arial"/>
                <a:cs typeface="Arial"/>
              </a:rPr>
              <a:t> </a:t>
            </a:r>
            <a:r>
              <a:rPr sz="2000" dirty="0">
                <a:latin typeface="Arial"/>
                <a:cs typeface="Arial"/>
              </a:rPr>
              <a:t>de  um eventual princípio de</a:t>
            </a:r>
            <a:r>
              <a:rPr sz="2000" spc="-90" dirty="0">
                <a:latin typeface="Arial"/>
                <a:cs typeface="Arial"/>
              </a:rPr>
              <a:t> </a:t>
            </a:r>
            <a:r>
              <a:rPr sz="2000" dirty="0">
                <a:latin typeface="Arial"/>
                <a:cs typeface="Arial"/>
              </a:rPr>
              <a:t>incêndio;</a:t>
            </a:r>
            <a:endParaRPr sz="2000">
              <a:latin typeface="Arial"/>
              <a:cs typeface="Arial"/>
            </a:endParaRPr>
          </a:p>
          <a:p>
            <a:pPr>
              <a:lnSpc>
                <a:spcPct val="100000"/>
              </a:lnSpc>
              <a:spcBef>
                <a:spcPts val="40"/>
              </a:spcBef>
            </a:pPr>
            <a:endParaRPr sz="2950">
              <a:latin typeface="Times New Roman"/>
              <a:cs typeface="Times New Roman"/>
            </a:endParaRPr>
          </a:p>
          <a:p>
            <a:pPr marL="268605" marR="5080" indent="-256540">
              <a:lnSpc>
                <a:spcPct val="110000"/>
              </a:lnSpc>
              <a:tabLst>
                <a:tab pos="268605" algn="l"/>
              </a:tabLst>
            </a:pPr>
            <a:r>
              <a:rPr sz="1350" spc="-395" dirty="0">
                <a:solidFill>
                  <a:srgbClr val="2CA1BE"/>
                </a:solidFill>
                <a:latin typeface="Arial"/>
                <a:cs typeface="Arial"/>
              </a:rPr>
              <a:t>	</a:t>
            </a:r>
            <a:r>
              <a:rPr sz="2000" dirty="0">
                <a:latin typeface="Arial"/>
                <a:cs typeface="Arial"/>
              </a:rPr>
              <a:t>m) As aberturas dentro do equipamento e/ou edificações conduzindo</a:t>
            </a:r>
            <a:r>
              <a:rPr sz="2000" spc="-320" dirty="0">
                <a:latin typeface="Arial"/>
                <a:cs typeface="Arial"/>
              </a:rPr>
              <a:t> </a:t>
            </a:r>
            <a:r>
              <a:rPr sz="2000" dirty="0">
                <a:latin typeface="Arial"/>
                <a:cs typeface="Arial"/>
              </a:rPr>
              <a:t>a  outros níveis do prédio ou áreas adjacentes tem que ser  adequadamente seladas ou cobertas e/ou manter vigilância contra  incêndio em todos os níveis</a:t>
            </a:r>
            <a:r>
              <a:rPr sz="2000" spc="-90" dirty="0">
                <a:latin typeface="Arial"/>
                <a:cs typeface="Arial"/>
              </a:rPr>
              <a:t> </a:t>
            </a:r>
            <a:r>
              <a:rPr sz="2000" dirty="0">
                <a:latin typeface="Arial"/>
                <a:cs typeface="Arial"/>
              </a:rPr>
              <a:t>aplicáveis.</a:t>
            </a:r>
            <a:endParaRPr sz="2000">
              <a:latin typeface="Arial"/>
              <a:cs typeface="Arial"/>
            </a:endParaRPr>
          </a:p>
          <a:p>
            <a:pPr>
              <a:lnSpc>
                <a:spcPct val="100000"/>
              </a:lnSpc>
              <a:spcBef>
                <a:spcPts val="5"/>
              </a:spcBef>
            </a:pPr>
            <a:endParaRPr sz="3200">
              <a:latin typeface="Times New Roman"/>
              <a:cs typeface="Times New Roman"/>
            </a:endParaRPr>
          </a:p>
          <a:p>
            <a:pPr marL="12700">
              <a:lnSpc>
                <a:spcPct val="100000"/>
              </a:lnSpc>
              <a:tabLst>
                <a:tab pos="268605" algn="l"/>
              </a:tabLst>
            </a:pPr>
            <a:r>
              <a:rPr sz="1350" spc="-395" dirty="0">
                <a:solidFill>
                  <a:srgbClr val="2CA1BE"/>
                </a:solidFill>
                <a:latin typeface="Arial"/>
                <a:cs typeface="Arial"/>
              </a:rPr>
              <a:t>	</a:t>
            </a:r>
            <a:r>
              <a:rPr sz="2000" dirty="0">
                <a:latin typeface="Arial"/>
                <a:cs typeface="Arial"/>
              </a:rPr>
              <a:t>n) Iniciar o trabalho somente após terem sido observadas e</a:t>
            </a:r>
            <a:r>
              <a:rPr sz="2000" spc="-229" dirty="0">
                <a:latin typeface="Arial"/>
                <a:cs typeface="Arial"/>
              </a:rPr>
              <a:t> </a:t>
            </a:r>
            <a:r>
              <a:rPr sz="2000" dirty="0">
                <a:latin typeface="Arial"/>
                <a:cs typeface="Arial"/>
              </a:rPr>
              <a:t>satisfeitas</a:t>
            </a:r>
            <a:endParaRPr sz="2000">
              <a:latin typeface="Arial"/>
              <a:cs typeface="Arial"/>
            </a:endParaRPr>
          </a:p>
          <a:p>
            <a:pPr marL="268605">
              <a:lnSpc>
                <a:spcPct val="100000"/>
              </a:lnSpc>
              <a:spcBef>
                <a:spcPts val="240"/>
              </a:spcBef>
            </a:pPr>
            <a:r>
              <a:rPr sz="2000" dirty="0">
                <a:latin typeface="Arial"/>
                <a:cs typeface="Arial"/>
              </a:rPr>
              <a:t>todas as recomendações no local e para a</a:t>
            </a:r>
            <a:r>
              <a:rPr sz="2000" spc="-160" dirty="0">
                <a:latin typeface="Arial"/>
                <a:cs typeface="Arial"/>
              </a:rPr>
              <a:t> </a:t>
            </a:r>
            <a:r>
              <a:rPr sz="2000" dirty="0">
                <a:latin typeface="Arial"/>
                <a:cs typeface="Arial"/>
              </a:rPr>
              <a:t>atividade;</a:t>
            </a:r>
            <a:endParaRPr sz="2000">
              <a:latin typeface="Arial"/>
              <a:cs typeface="Arial"/>
            </a:endParaRPr>
          </a:p>
        </p:txBody>
      </p:sp>
      <p:sp>
        <p:nvSpPr>
          <p:cNvPr id="4" name="object 4"/>
          <p:cNvSpPr/>
          <p:nvPr/>
        </p:nvSpPr>
        <p:spPr>
          <a:xfrm>
            <a:off x="568451" y="739140"/>
            <a:ext cx="7479792" cy="37490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4670"/>
            <a:ext cx="3370852" cy="107332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56945" y="1624076"/>
            <a:ext cx="7898765" cy="4250055"/>
          </a:xfrm>
          <a:prstGeom prst="rect">
            <a:avLst/>
          </a:prstGeom>
        </p:spPr>
        <p:txBody>
          <a:bodyPr vert="horz" wrap="square" lIns="0" tIns="13335" rIns="0" bIns="0" rtlCol="0">
            <a:spAutoFit/>
          </a:bodyPr>
          <a:lstStyle/>
          <a:p>
            <a:pPr marL="12700">
              <a:lnSpc>
                <a:spcPct val="100000"/>
              </a:lnSpc>
              <a:spcBef>
                <a:spcPts val="105"/>
              </a:spcBef>
            </a:pPr>
            <a:r>
              <a:rPr sz="2000" spc="-15" dirty="0">
                <a:latin typeface="Arial"/>
                <a:cs typeface="Arial"/>
              </a:rPr>
              <a:t>EXECUTANTE</a:t>
            </a:r>
            <a:endParaRPr sz="2000">
              <a:latin typeface="Arial"/>
              <a:cs typeface="Arial"/>
            </a:endParaRPr>
          </a:p>
          <a:p>
            <a:pPr>
              <a:lnSpc>
                <a:spcPct val="100000"/>
              </a:lnSpc>
              <a:spcBef>
                <a:spcPts val="45"/>
              </a:spcBef>
            </a:pPr>
            <a:endParaRPr sz="1950">
              <a:latin typeface="Times New Roman"/>
              <a:cs typeface="Times New Roman"/>
            </a:endParaRPr>
          </a:p>
          <a:p>
            <a:pPr marL="12700">
              <a:lnSpc>
                <a:spcPts val="2280"/>
              </a:lnSpc>
              <a:tabLst>
                <a:tab pos="268605" algn="l"/>
              </a:tabLst>
            </a:pPr>
            <a:r>
              <a:rPr sz="1350" spc="-395" dirty="0">
                <a:solidFill>
                  <a:srgbClr val="2CA1BE"/>
                </a:solidFill>
                <a:latin typeface="Arial"/>
                <a:cs typeface="Arial"/>
              </a:rPr>
              <a:t>	</a:t>
            </a:r>
            <a:r>
              <a:rPr sz="2000" dirty="0">
                <a:latin typeface="Arial"/>
                <a:cs typeface="Arial"/>
              </a:rPr>
              <a:t>o) Manter uma mangueira de água ou extintores para prevenção</a:t>
            </a:r>
            <a:r>
              <a:rPr sz="2000" spc="-225" dirty="0">
                <a:latin typeface="Arial"/>
                <a:cs typeface="Arial"/>
              </a:rPr>
              <a:t> </a:t>
            </a:r>
            <a:r>
              <a:rPr sz="2000" dirty="0">
                <a:latin typeface="Arial"/>
                <a:cs typeface="Arial"/>
              </a:rPr>
              <a:t>no</a:t>
            </a:r>
            <a:endParaRPr sz="2000">
              <a:latin typeface="Arial"/>
              <a:cs typeface="Arial"/>
            </a:endParaRPr>
          </a:p>
          <a:p>
            <a:pPr marL="268605">
              <a:lnSpc>
                <a:spcPts val="2280"/>
              </a:lnSpc>
            </a:pPr>
            <a:r>
              <a:rPr sz="2000" dirty="0">
                <a:latin typeface="Arial"/>
                <a:cs typeface="Arial"/>
              </a:rPr>
              <a:t>local, quando</a:t>
            </a:r>
            <a:r>
              <a:rPr sz="2000" spc="-45" dirty="0">
                <a:latin typeface="Arial"/>
                <a:cs typeface="Arial"/>
              </a:rPr>
              <a:t> </a:t>
            </a:r>
            <a:r>
              <a:rPr sz="2000" dirty="0">
                <a:latin typeface="Arial"/>
                <a:cs typeface="Arial"/>
              </a:rPr>
              <a:t>necessário;</a:t>
            </a:r>
            <a:endParaRPr sz="2000">
              <a:latin typeface="Arial"/>
              <a:cs typeface="Arial"/>
            </a:endParaRPr>
          </a:p>
          <a:p>
            <a:pPr>
              <a:lnSpc>
                <a:spcPct val="100000"/>
              </a:lnSpc>
              <a:spcBef>
                <a:spcPts val="55"/>
              </a:spcBef>
            </a:pPr>
            <a:endParaRPr sz="2550">
              <a:latin typeface="Times New Roman"/>
              <a:cs typeface="Times New Roman"/>
            </a:endParaRPr>
          </a:p>
          <a:p>
            <a:pPr marL="268605" marR="115570" indent="-256540">
              <a:lnSpc>
                <a:spcPts val="2160"/>
              </a:lnSpc>
              <a:tabLst>
                <a:tab pos="268605" algn="l"/>
              </a:tabLst>
            </a:pPr>
            <a:r>
              <a:rPr sz="1350" spc="-395" dirty="0">
                <a:solidFill>
                  <a:srgbClr val="2CA1BE"/>
                </a:solidFill>
                <a:latin typeface="Arial"/>
                <a:cs typeface="Arial"/>
              </a:rPr>
              <a:t>	</a:t>
            </a:r>
            <a:r>
              <a:rPr sz="2000" dirty="0">
                <a:latin typeface="Arial"/>
                <a:cs typeface="Arial"/>
              </a:rPr>
              <a:t>p) </a:t>
            </a:r>
            <a:r>
              <a:rPr sz="2000" spc="-45" dirty="0">
                <a:latin typeface="Arial"/>
                <a:cs typeface="Arial"/>
              </a:rPr>
              <a:t>Todos </a:t>
            </a:r>
            <a:r>
              <a:rPr sz="2000" dirty="0">
                <a:latin typeface="Arial"/>
                <a:cs typeface="Arial"/>
              </a:rPr>
              <a:t>os trabalhos a quente, realizados em plataformas  elevadas/andaimes ou altura, deverão ser protegidos com</a:t>
            </a:r>
            <a:r>
              <a:rPr sz="2000" spc="-160" dirty="0">
                <a:latin typeface="Arial"/>
                <a:cs typeface="Arial"/>
              </a:rPr>
              <a:t> </a:t>
            </a:r>
            <a:r>
              <a:rPr sz="2000" dirty="0">
                <a:latin typeface="Arial"/>
                <a:cs typeface="Arial"/>
              </a:rPr>
              <a:t>material  resistente a</a:t>
            </a:r>
            <a:r>
              <a:rPr sz="2000" spc="-60" dirty="0">
                <a:latin typeface="Arial"/>
                <a:cs typeface="Arial"/>
              </a:rPr>
              <a:t> </a:t>
            </a:r>
            <a:r>
              <a:rPr sz="2000" dirty="0">
                <a:latin typeface="Arial"/>
                <a:cs typeface="Arial"/>
              </a:rPr>
              <a:t>fogo;</a:t>
            </a:r>
            <a:endParaRPr sz="2000">
              <a:latin typeface="Arial"/>
              <a:cs typeface="Arial"/>
            </a:endParaRPr>
          </a:p>
          <a:p>
            <a:pPr>
              <a:lnSpc>
                <a:spcPct val="100000"/>
              </a:lnSpc>
              <a:spcBef>
                <a:spcPts val="35"/>
              </a:spcBef>
            </a:pPr>
            <a:endParaRPr sz="2550">
              <a:latin typeface="Times New Roman"/>
              <a:cs typeface="Times New Roman"/>
            </a:endParaRPr>
          </a:p>
          <a:p>
            <a:pPr marL="268605" marR="558165" indent="-256540">
              <a:lnSpc>
                <a:spcPts val="2160"/>
              </a:lnSpc>
              <a:tabLst>
                <a:tab pos="268605" algn="l"/>
              </a:tabLst>
            </a:pPr>
            <a:r>
              <a:rPr sz="1350" spc="-395" dirty="0">
                <a:solidFill>
                  <a:srgbClr val="2CA1BE"/>
                </a:solidFill>
                <a:latin typeface="Arial"/>
                <a:cs typeface="Arial"/>
              </a:rPr>
              <a:t>	</a:t>
            </a:r>
            <a:r>
              <a:rPr sz="2000" dirty="0">
                <a:latin typeface="Arial"/>
                <a:cs typeface="Arial"/>
              </a:rPr>
              <a:t>q) Em trabalhos a quente, realizados em paredes, os</a:t>
            </a:r>
            <a:r>
              <a:rPr sz="2000" spc="-204" dirty="0">
                <a:latin typeface="Arial"/>
                <a:cs typeface="Arial"/>
              </a:rPr>
              <a:t> </a:t>
            </a:r>
            <a:r>
              <a:rPr sz="2000" dirty="0">
                <a:latin typeface="Arial"/>
                <a:cs typeface="Arial"/>
              </a:rPr>
              <a:t>materiais  combustíveis deverão ser afastados do outro lado da</a:t>
            </a:r>
            <a:r>
              <a:rPr sz="2000" spc="-190" dirty="0">
                <a:latin typeface="Arial"/>
                <a:cs typeface="Arial"/>
              </a:rPr>
              <a:t> </a:t>
            </a:r>
            <a:r>
              <a:rPr sz="2000" dirty="0">
                <a:latin typeface="Arial"/>
                <a:cs typeface="Arial"/>
              </a:rPr>
              <a:t>parede;</a:t>
            </a:r>
            <a:endParaRPr sz="2000">
              <a:latin typeface="Arial"/>
              <a:cs typeface="Arial"/>
            </a:endParaRPr>
          </a:p>
          <a:p>
            <a:pPr>
              <a:lnSpc>
                <a:spcPct val="100000"/>
              </a:lnSpc>
              <a:spcBef>
                <a:spcPts val="30"/>
              </a:spcBef>
            </a:pPr>
            <a:endParaRPr sz="2550">
              <a:latin typeface="Times New Roman"/>
              <a:cs typeface="Times New Roman"/>
            </a:endParaRPr>
          </a:p>
          <a:p>
            <a:pPr marL="268605" marR="5080" indent="-256540">
              <a:lnSpc>
                <a:spcPts val="2160"/>
              </a:lnSpc>
              <a:tabLst>
                <a:tab pos="268605" algn="l"/>
              </a:tabLst>
            </a:pPr>
            <a:r>
              <a:rPr sz="1350" spc="-395" dirty="0">
                <a:solidFill>
                  <a:srgbClr val="2CA1BE"/>
                </a:solidFill>
                <a:latin typeface="Arial"/>
                <a:cs typeface="Arial"/>
              </a:rPr>
              <a:t>	</a:t>
            </a:r>
            <a:r>
              <a:rPr sz="2000" dirty="0">
                <a:latin typeface="Arial"/>
                <a:cs typeface="Arial"/>
              </a:rPr>
              <a:t>r) Após a conclusão do serviço, recolher todo equipamento</a:t>
            </a:r>
            <a:r>
              <a:rPr sz="2000" spc="-320" dirty="0">
                <a:latin typeface="Arial"/>
                <a:cs typeface="Arial"/>
              </a:rPr>
              <a:t> </a:t>
            </a:r>
            <a:r>
              <a:rPr sz="2000" dirty="0">
                <a:latin typeface="Arial"/>
                <a:cs typeface="Arial"/>
              </a:rPr>
              <a:t>utilizado  e resíduos gerados, mantendo a área limpa e</a:t>
            </a:r>
            <a:r>
              <a:rPr sz="2000" spc="-170" dirty="0">
                <a:latin typeface="Arial"/>
                <a:cs typeface="Arial"/>
              </a:rPr>
              <a:t> </a:t>
            </a:r>
            <a:r>
              <a:rPr sz="2000" dirty="0">
                <a:latin typeface="Arial"/>
                <a:cs typeface="Arial"/>
              </a:rPr>
              <a:t>desobstruída;</a:t>
            </a:r>
            <a:endParaRPr sz="2000">
              <a:latin typeface="Arial"/>
              <a:cs typeface="Arial"/>
            </a:endParaRPr>
          </a:p>
        </p:txBody>
      </p:sp>
      <p:sp>
        <p:nvSpPr>
          <p:cNvPr id="4" name="object 4"/>
          <p:cNvSpPr/>
          <p:nvPr/>
        </p:nvSpPr>
        <p:spPr>
          <a:xfrm>
            <a:off x="446531" y="792480"/>
            <a:ext cx="8331708" cy="41452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4670"/>
            <a:ext cx="3370852" cy="107332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56945" y="1583182"/>
            <a:ext cx="7711440" cy="4497070"/>
          </a:xfrm>
          <a:prstGeom prst="rect">
            <a:avLst/>
          </a:prstGeom>
        </p:spPr>
        <p:txBody>
          <a:bodyPr vert="horz" wrap="square" lIns="0" tIns="13335" rIns="0" bIns="0" rtlCol="0">
            <a:spAutoFit/>
          </a:bodyPr>
          <a:lstStyle/>
          <a:p>
            <a:pPr marL="12700">
              <a:lnSpc>
                <a:spcPct val="100000"/>
              </a:lnSpc>
              <a:spcBef>
                <a:spcPts val="105"/>
              </a:spcBef>
            </a:pPr>
            <a:r>
              <a:rPr sz="2000" dirty="0">
                <a:latin typeface="Arial"/>
                <a:cs typeface="Arial"/>
              </a:rPr>
              <a:t>RESPONSÁVEL DA ÁREA /</a:t>
            </a:r>
            <a:r>
              <a:rPr sz="2000" spc="-310" dirty="0">
                <a:latin typeface="Arial"/>
                <a:cs typeface="Arial"/>
              </a:rPr>
              <a:t> </a:t>
            </a:r>
            <a:r>
              <a:rPr sz="2000" dirty="0">
                <a:latin typeface="Arial"/>
                <a:cs typeface="Arial"/>
              </a:rPr>
              <a:t>OPERADOR</a:t>
            </a:r>
            <a:endParaRPr sz="2000">
              <a:latin typeface="Arial"/>
              <a:cs typeface="Arial"/>
            </a:endParaRPr>
          </a:p>
          <a:p>
            <a:pPr>
              <a:lnSpc>
                <a:spcPct val="100000"/>
              </a:lnSpc>
              <a:spcBef>
                <a:spcPts val="40"/>
              </a:spcBef>
            </a:pPr>
            <a:endParaRPr sz="2750">
              <a:latin typeface="Times New Roman"/>
              <a:cs typeface="Times New Roman"/>
            </a:endParaRPr>
          </a:p>
          <a:p>
            <a:pPr marL="268605" marR="271780" indent="-256540">
              <a:lnSpc>
                <a:spcPct val="100000"/>
              </a:lnSpc>
              <a:tabLst>
                <a:tab pos="268605" algn="l"/>
              </a:tabLst>
            </a:pPr>
            <a:r>
              <a:rPr sz="1350" spc="-395" dirty="0">
                <a:solidFill>
                  <a:srgbClr val="2CA1BE"/>
                </a:solidFill>
                <a:latin typeface="Arial"/>
                <a:cs typeface="Arial"/>
              </a:rPr>
              <a:t>	</a:t>
            </a:r>
            <a:r>
              <a:rPr sz="2000" dirty="0">
                <a:latin typeface="Arial"/>
                <a:cs typeface="Arial"/>
              </a:rPr>
              <a:t>a) </a:t>
            </a:r>
            <a:r>
              <a:rPr sz="2000" spc="-45" dirty="0">
                <a:latin typeface="Arial"/>
                <a:cs typeface="Arial"/>
              </a:rPr>
              <a:t>Todos </a:t>
            </a:r>
            <a:r>
              <a:rPr sz="2000" dirty="0">
                <a:latin typeface="Arial"/>
                <a:cs typeface="Arial"/>
              </a:rPr>
              <a:t>os combustíveis terão que ser relocados para uma  distância mínima de </a:t>
            </a:r>
            <a:r>
              <a:rPr sz="2000" spc="-75" dirty="0">
                <a:latin typeface="Arial"/>
                <a:cs typeface="Arial"/>
              </a:rPr>
              <a:t>11 </a:t>
            </a:r>
            <a:r>
              <a:rPr sz="2000" dirty="0">
                <a:latin typeface="Arial"/>
                <a:cs typeface="Arial"/>
              </a:rPr>
              <a:t>metros do local do trabalho. Se a  relocação não for possível, os materiais combustíveis terão</a:t>
            </a:r>
            <a:r>
              <a:rPr sz="2000" spc="-204" dirty="0">
                <a:latin typeface="Arial"/>
                <a:cs typeface="Arial"/>
              </a:rPr>
              <a:t> </a:t>
            </a:r>
            <a:r>
              <a:rPr sz="2000" dirty="0">
                <a:latin typeface="Arial"/>
                <a:cs typeface="Arial"/>
              </a:rPr>
              <a:t>que  ser protegidos cobrindo-os com material resistente ao</a:t>
            </a:r>
            <a:r>
              <a:rPr sz="2000" spc="-190" dirty="0">
                <a:latin typeface="Arial"/>
                <a:cs typeface="Arial"/>
              </a:rPr>
              <a:t> </a:t>
            </a:r>
            <a:r>
              <a:rPr sz="2000" spc="-5" dirty="0">
                <a:latin typeface="Arial"/>
                <a:cs typeface="Arial"/>
              </a:rPr>
              <a:t>fogo.</a:t>
            </a:r>
            <a:endParaRPr sz="2000">
              <a:latin typeface="Arial"/>
              <a:cs typeface="Arial"/>
            </a:endParaRPr>
          </a:p>
          <a:p>
            <a:pPr>
              <a:lnSpc>
                <a:spcPct val="100000"/>
              </a:lnSpc>
              <a:spcBef>
                <a:spcPts val="30"/>
              </a:spcBef>
            </a:pPr>
            <a:endParaRPr sz="2750">
              <a:latin typeface="Times New Roman"/>
              <a:cs typeface="Times New Roman"/>
            </a:endParaRPr>
          </a:p>
          <a:p>
            <a:pPr marL="268605" marR="5080" indent="-256540">
              <a:lnSpc>
                <a:spcPct val="100000"/>
              </a:lnSpc>
              <a:tabLst>
                <a:tab pos="268605" algn="l"/>
              </a:tabLst>
            </a:pPr>
            <a:r>
              <a:rPr sz="1350" spc="-395" dirty="0">
                <a:solidFill>
                  <a:srgbClr val="2CA1BE"/>
                </a:solidFill>
                <a:latin typeface="Arial"/>
                <a:cs typeface="Arial"/>
              </a:rPr>
              <a:t>	</a:t>
            </a:r>
            <a:r>
              <a:rPr sz="2000" dirty="0">
                <a:latin typeface="Arial"/>
                <a:cs typeface="Arial"/>
              </a:rPr>
              <a:t>b) Se o trabalho </a:t>
            </a:r>
            <a:r>
              <a:rPr sz="2000" spc="-5" dirty="0">
                <a:latin typeface="Arial"/>
                <a:cs typeface="Arial"/>
              </a:rPr>
              <a:t>tiver </a:t>
            </a:r>
            <a:r>
              <a:rPr sz="2000" dirty="0">
                <a:latin typeface="Arial"/>
                <a:cs typeface="Arial"/>
              </a:rPr>
              <a:t>que ser </a:t>
            </a:r>
            <a:r>
              <a:rPr sz="2000" spc="-5" dirty="0">
                <a:latin typeface="Arial"/>
                <a:cs typeface="Arial"/>
              </a:rPr>
              <a:t>feito </a:t>
            </a:r>
            <a:r>
              <a:rPr sz="2000" dirty="0">
                <a:latin typeface="Arial"/>
                <a:cs typeface="Arial"/>
              </a:rPr>
              <a:t>em um tanque, vaso,</a:t>
            </a:r>
            <a:r>
              <a:rPr sz="2000" spc="-150" dirty="0">
                <a:latin typeface="Arial"/>
                <a:cs typeface="Arial"/>
              </a:rPr>
              <a:t> </a:t>
            </a:r>
            <a:r>
              <a:rPr sz="2000" dirty="0">
                <a:latin typeface="Arial"/>
                <a:cs typeface="Arial"/>
              </a:rPr>
              <a:t>tubulação  ou outro equipamento utilizado para manuseio de líquidos, gases,  poeiras ou outro material combustível, todas as precauções  necessárias terão que ser tomadas para assegurar que todos os  traços de vapores e poeiras inflamáveis/combustíveis foram  purgadas do ambiente e limpos antes do início do trabalho a  quente.</a:t>
            </a:r>
            <a:endParaRPr sz="2000">
              <a:latin typeface="Arial"/>
              <a:cs typeface="Arial"/>
            </a:endParaRPr>
          </a:p>
        </p:txBody>
      </p:sp>
      <p:sp>
        <p:nvSpPr>
          <p:cNvPr id="4" name="object 4"/>
          <p:cNvSpPr/>
          <p:nvPr/>
        </p:nvSpPr>
        <p:spPr>
          <a:xfrm>
            <a:off x="483108" y="792480"/>
            <a:ext cx="8333232" cy="41452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4670"/>
            <a:ext cx="3370852" cy="107332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83793" y="1774698"/>
            <a:ext cx="8107045" cy="4524375"/>
          </a:xfrm>
          <a:prstGeom prst="rect">
            <a:avLst/>
          </a:prstGeom>
        </p:spPr>
        <p:txBody>
          <a:bodyPr vert="horz" wrap="square" lIns="0" tIns="13335" rIns="0" bIns="0" rtlCol="0">
            <a:spAutoFit/>
          </a:bodyPr>
          <a:lstStyle/>
          <a:p>
            <a:pPr marL="12700">
              <a:lnSpc>
                <a:spcPct val="100000"/>
              </a:lnSpc>
              <a:spcBef>
                <a:spcPts val="105"/>
              </a:spcBef>
            </a:pPr>
            <a:r>
              <a:rPr sz="1700" dirty="0">
                <a:latin typeface="Arial"/>
                <a:cs typeface="Arial"/>
              </a:rPr>
              <a:t>RESPONSÁVEL DA ÁREA /</a:t>
            </a:r>
            <a:r>
              <a:rPr sz="1700" spc="-295" dirty="0">
                <a:latin typeface="Arial"/>
                <a:cs typeface="Arial"/>
              </a:rPr>
              <a:t> </a:t>
            </a:r>
            <a:r>
              <a:rPr sz="1700" dirty="0">
                <a:latin typeface="Arial"/>
                <a:cs typeface="Arial"/>
              </a:rPr>
              <a:t>OPERADOR</a:t>
            </a:r>
            <a:endParaRPr sz="1700">
              <a:latin typeface="Arial"/>
              <a:cs typeface="Arial"/>
            </a:endParaRPr>
          </a:p>
          <a:p>
            <a:pPr>
              <a:lnSpc>
                <a:spcPct val="100000"/>
              </a:lnSpc>
              <a:spcBef>
                <a:spcPts val="5"/>
              </a:spcBef>
            </a:pPr>
            <a:endParaRPr sz="2100">
              <a:latin typeface="Times New Roman"/>
              <a:cs typeface="Times New Roman"/>
            </a:endParaRPr>
          </a:p>
          <a:p>
            <a:pPr marL="12700">
              <a:lnSpc>
                <a:spcPts val="1939"/>
              </a:lnSpc>
              <a:tabLst>
                <a:tab pos="268605" algn="l"/>
              </a:tabLst>
            </a:pPr>
            <a:r>
              <a:rPr sz="1150" spc="-340" dirty="0">
                <a:solidFill>
                  <a:srgbClr val="2CA1BE"/>
                </a:solidFill>
                <a:latin typeface="Arial"/>
                <a:cs typeface="Arial"/>
              </a:rPr>
              <a:t>	</a:t>
            </a:r>
            <a:r>
              <a:rPr sz="1700" dirty="0">
                <a:latin typeface="Arial"/>
                <a:cs typeface="Arial"/>
              </a:rPr>
              <a:t>c) Realizar a limpeza de toda a área dando atenção especial a depósitos de</a:t>
            </a:r>
            <a:r>
              <a:rPr sz="1700" spc="30" dirty="0">
                <a:latin typeface="Arial"/>
                <a:cs typeface="Arial"/>
              </a:rPr>
              <a:t> </a:t>
            </a:r>
            <a:r>
              <a:rPr sz="1700" dirty="0">
                <a:latin typeface="Arial"/>
                <a:cs typeface="Arial"/>
              </a:rPr>
              <a:t>óleo,</a:t>
            </a:r>
            <a:endParaRPr sz="1700">
              <a:latin typeface="Arial"/>
              <a:cs typeface="Arial"/>
            </a:endParaRPr>
          </a:p>
          <a:p>
            <a:pPr marL="268605">
              <a:lnSpc>
                <a:spcPts val="1939"/>
              </a:lnSpc>
            </a:pPr>
            <a:r>
              <a:rPr sz="1700" dirty="0">
                <a:latin typeface="Arial"/>
                <a:cs typeface="Arial"/>
              </a:rPr>
              <a:t>resíduos e acúmulos de pó, dentro de um raio de </a:t>
            </a:r>
            <a:r>
              <a:rPr sz="1700" spc="-65" dirty="0">
                <a:latin typeface="Arial"/>
                <a:cs typeface="Arial"/>
              </a:rPr>
              <a:t>11</a:t>
            </a:r>
            <a:r>
              <a:rPr sz="1700" spc="25" dirty="0">
                <a:latin typeface="Arial"/>
                <a:cs typeface="Arial"/>
              </a:rPr>
              <a:t> </a:t>
            </a:r>
            <a:r>
              <a:rPr sz="1700" dirty="0">
                <a:latin typeface="Arial"/>
                <a:cs typeface="Arial"/>
              </a:rPr>
              <a:t>metros;</a:t>
            </a:r>
            <a:endParaRPr sz="1700">
              <a:latin typeface="Arial"/>
              <a:cs typeface="Arial"/>
            </a:endParaRPr>
          </a:p>
          <a:p>
            <a:pPr>
              <a:lnSpc>
                <a:spcPct val="100000"/>
              </a:lnSpc>
              <a:spcBef>
                <a:spcPts val="20"/>
              </a:spcBef>
            </a:pPr>
            <a:endParaRPr sz="2300">
              <a:latin typeface="Times New Roman"/>
              <a:cs typeface="Times New Roman"/>
            </a:endParaRPr>
          </a:p>
          <a:p>
            <a:pPr marL="268605" marR="648335" indent="-256540">
              <a:lnSpc>
                <a:spcPts val="1839"/>
              </a:lnSpc>
              <a:tabLst>
                <a:tab pos="268605" algn="l"/>
              </a:tabLst>
            </a:pPr>
            <a:r>
              <a:rPr sz="1150" spc="-340" dirty="0">
                <a:solidFill>
                  <a:srgbClr val="2CA1BE"/>
                </a:solidFill>
                <a:latin typeface="Arial"/>
                <a:cs typeface="Arial"/>
              </a:rPr>
              <a:t>	</a:t>
            </a:r>
            <a:r>
              <a:rPr sz="1700" dirty="0">
                <a:latin typeface="Arial"/>
                <a:cs typeface="Arial"/>
              </a:rPr>
              <a:t>d) Remover da área líquidos inflamáveis, tais como: </a:t>
            </a:r>
            <a:r>
              <a:rPr sz="1700" spc="-5" dirty="0">
                <a:latin typeface="Arial"/>
                <a:cs typeface="Arial"/>
              </a:rPr>
              <a:t>tintas, </a:t>
            </a:r>
            <a:r>
              <a:rPr sz="1700" dirty="0">
                <a:latin typeface="Arial"/>
                <a:cs typeface="Arial"/>
              </a:rPr>
              <a:t>óleos, vernizes,  solventes,</a:t>
            </a:r>
            <a:r>
              <a:rPr sz="1700" spc="-10" dirty="0">
                <a:latin typeface="Arial"/>
                <a:cs typeface="Arial"/>
              </a:rPr>
              <a:t> </a:t>
            </a:r>
            <a:r>
              <a:rPr sz="1700" spc="-5" dirty="0">
                <a:latin typeface="Arial"/>
                <a:cs typeface="Arial"/>
              </a:rPr>
              <a:t>etc.</a:t>
            </a:r>
            <a:endParaRPr sz="1700">
              <a:latin typeface="Arial"/>
              <a:cs typeface="Arial"/>
            </a:endParaRPr>
          </a:p>
          <a:p>
            <a:pPr>
              <a:lnSpc>
                <a:spcPct val="100000"/>
              </a:lnSpc>
              <a:spcBef>
                <a:spcPts val="20"/>
              </a:spcBef>
            </a:pPr>
            <a:endParaRPr sz="2250">
              <a:latin typeface="Times New Roman"/>
              <a:cs typeface="Times New Roman"/>
            </a:endParaRPr>
          </a:p>
          <a:p>
            <a:pPr marL="268605" marR="196850" indent="-256540">
              <a:lnSpc>
                <a:spcPct val="90000"/>
              </a:lnSpc>
              <a:tabLst>
                <a:tab pos="268605" algn="l"/>
              </a:tabLst>
            </a:pPr>
            <a:r>
              <a:rPr sz="1150" spc="-340" dirty="0">
                <a:solidFill>
                  <a:srgbClr val="2CA1BE"/>
                </a:solidFill>
                <a:latin typeface="Arial"/>
                <a:cs typeface="Arial"/>
              </a:rPr>
              <a:t>	</a:t>
            </a:r>
            <a:r>
              <a:rPr sz="1700" dirty="0">
                <a:latin typeface="Arial"/>
                <a:cs typeface="Arial"/>
              </a:rPr>
              <a:t>e) Se o trabalho tiver que ser executado em um equipamento, este terá que ser  limpo de </a:t>
            </a:r>
            <a:r>
              <a:rPr sz="1700" spc="-5" dirty="0">
                <a:latin typeface="Arial"/>
                <a:cs typeface="Arial"/>
              </a:rPr>
              <a:t>todo excesso </a:t>
            </a:r>
            <a:r>
              <a:rPr sz="1700" dirty="0">
                <a:latin typeface="Arial"/>
                <a:cs typeface="Arial"/>
              </a:rPr>
              <a:t>de óleo, poeira acumulada, </a:t>
            </a:r>
            <a:r>
              <a:rPr sz="1700" spc="-5" dirty="0">
                <a:latin typeface="Arial"/>
                <a:cs typeface="Arial"/>
              </a:rPr>
              <a:t>lixo </a:t>
            </a:r>
            <a:r>
              <a:rPr sz="1700" dirty="0">
                <a:latin typeface="Arial"/>
                <a:cs typeface="Arial"/>
              </a:rPr>
              <a:t>e combustíveis de  processo.</a:t>
            </a:r>
            <a:endParaRPr sz="1700">
              <a:latin typeface="Arial"/>
              <a:cs typeface="Arial"/>
            </a:endParaRPr>
          </a:p>
          <a:p>
            <a:pPr>
              <a:lnSpc>
                <a:spcPct val="100000"/>
              </a:lnSpc>
              <a:spcBef>
                <a:spcPts val="10"/>
              </a:spcBef>
            </a:pPr>
            <a:endParaRPr sz="2100">
              <a:latin typeface="Times New Roman"/>
              <a:cs typeface="Times New Roman"/>
            </a:endParaRPr>
          </a:p>
          <a:p>
            <a:pPr marL="12700">
              <a:lnSpc>
                <a:spcPct val="100000"/>
              </a:lnSpc>
              <a:tabLst>
                <a:tab pos="268605" algn="l"/>
              </a:tabLst>
            </a:pPr>
            <a:r>
              <a:rPr sz="1150" spc="-340" dirty="0">
                <a:solidFill>
                  <a:srgbClr val="2CA1BE"/>
                </a:solidFill>
                <a:latin typeface="Arial"/>
                <a:cs typeface="Arial"/>
              </a:rPr>
              <a:t>	</a:t>
            </a:r>
            <a:r>
              <a:rPr sz="1700" spc="-5" dirty="0">
                <a:latin typeface="Arial"/>
                <a:cs typeface="Arial"/>
              </a:rPr>
              <a:t>f) </a:t>
            </a:r>
            <a:r>
              <a:rPr sz="1700" dirty="0">
                <a:latin typeface="Arial"/>
                <a:cs typeface="Arial"/>
              </a:rPr>
              <a:t>Providenciar a instalação de iluminação adequada, quando</a:t>
            </a:r>
            <a:r>
              <a:rPr sz="1700" spc="15" dirty="0">
                <a:latin typeface="Arial"/>
                <a:cs typeface="Arial"/>
              </a:rPr>
              <a:t> </a:t>
            </a:r>
            <a:r>
              <a:rPr sz="1700" dirty="0">
                <a:latin typeface="Arial"/>
                <a:cs typeface="Arial"/>
              </a:rPr>
              <a:t>necessário;</a:t>
            </a:r>
            <a:endParaRPr sz="1700">
              <a:latin typeface="Arial"/>
              <a:cs typeface="Arial"/>
            </a:endParaRPr>
          </a:p>
          <a:p>
            <a:pPr>
              <a:lnSpc>
                <a:spcPct val="100000"/>
              </a:lnSpc>
              <a:spcBef>
                <a:spcPts val="50"/>
              </a:spcBef>
            </a:pPr>
            <a:endParaRPr sz="2250">
              <a:latin typeface="Times New Roman"/>
              <a:cs typeface="Times New Roman"/>
            </a:endParaRPr>
          </a:p>
          <a:p>
            <a:pPr marL="268605" marR="184785" indent="-256540">
              <a:lnSpc>
                <a:spcPct val="90100"/>
              </a:lnSpc>
              <a:tabLst>
                <a:tab pos="268605" algn="l"/>
              </a:tabLst>
            </a:pPr>
            <a:r>
              <a:rPr sz="1150" spc="-335" dirty="0">
                <a:solidFill>
                  <a:srgbClr val="2CA1BE"/>
                </a:solidFill>
                <a:latin typeface="Arial"/>
                <a:cs typeface="Arial"/>
              </a:rPr>
              <a:t>	</a:t>
            </a:r>
            <a:r>
              <a:rPr sz="1700" dirty="0">
                <a:latin typeface="Arial"/>
                <a:cs typeface="Arial"/>
              </a:rPr>
              <a:t>g) Parar todos os processos que produzam </a:t>
            </a:r>
            <a:r>
              <a:rPr sz="1700" spc="-5" dirty="0">
                <a:latin typeface="Arial"/>
                <a:cs typeface="Arial"/>
              </a:rPr>
              <a:t>atmosferas </a:t>
            </a:r>
            <a:r>
              <a:rPr sz="1700" dirty="0">
                <a:latin typeface="Arial"/>
                <a:cs typeface="Arial"/>
              </a:rPr>
              <a:t>explosivas e monitorar  continuamente a concentração de gases combustíveis na área antes, durante e  depois do trabalho a</a:t>
            </a:r>
            <a:r>
              <a:rPr sz="1700" spc="5" dirty="0">
                <a:latin typeface="Arial"/>
                <a:cs typeface="Arial"/>
              </a:rPr>
              <a:t> </a:t>
            </a:r>
            <a:r>
              <a:rPr sz="1700" dirty="0">
                <a:latin typeface="Arial"/>
                <a:cs typeface="Arial"/>
              </a:rPr>
              <a:t>quente.</a:t>
            </a:r>
            <a:endParaRPr sz="1700">
              <a:latin typeface="Arial"/>
              <a:cs typeface="Arial"/>
            </a:endParaRPr>
          </a:p>
        </p:txBody>
      </p:sp>
      <p:sp>
        <p:nvSpPr>
          <p:cNvPr id="4" name="object 4"/>
          <p:cNvSpPr/>
          <p:nvPr/>
        </p:nvSpPr>
        <p:spPr>
          <a:xfrm>
            <a:off x="376427" y="792480"/>
            <a:ext cx="8331708" cy="41452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4670"/>
            <a:ext cx="3370852" cy="107332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99896" y="1627123"/>
            <a:ext cx="7722234" cy="4427220"/>
          </a:xfrm>
          <a:prstGeom prst="rect">
            <a:avLst/>
          </a:prstGeom>
        </p:spPr>
        <p:txBody>
          <a:bodyPr vert="horz" wrap="square" lIns="0" tIns="40640" rIns="0" bIns="0" rtlCol="0">
            <a:spAutoFit/>
          </a:bodyPr>
          <a:lstStyle/>
          <a:p>
            <a:pPr marL="268605" marR="123825" indent="-256540">
              <a:lnSpc>
                <a:spcPct val="90000"/>
              </a:lnSpc>
              <a:spcBef>
                <a:spcPts val="320"/>
              </a:spcBef>
              <a:tabLst>
                <a:tab pos="268605" algn="l"/>
              </a:tabLst>
            </a:pPr>
            <a:r>
              <a:rPr sz="1300" spc="-385" dirty="0">
                <a:solidFill>
                  <a:srgbClr val="2CA1BE"/>
                </a:solidFill>
                <a:latin typeface="Arial"/>
                <a:cs typeface="Arial"/>
              </a:rPr>
              <a:t>	</a:t>
            </a:r>
            <a:r>
              <a:rPr sz="1900" spc="-5" dirty="0">
                <a:latin typeface="Arial"/>
                <a:cs typeface="Arial"/>
              </a:rPr>
              <a:t>Depois de recebida a comunicação, o colaborador autorizado  (Técnico de Segurança / Bombeiro / Brigadista) deverá deslocar-se  até o local, avaliando o trabalho, os riscos inerentes à sua execução  e as medidas preventivas já adotadas pelo solicitante além de  solicitar melhoria na prevenção, caso necessário, observando um  raio de pelo menos </a:t>
            </a:r>
            <a:r>
              <a:rPr sz="1900" spc="-75" dirty="0">
                <a:latin typeface="Arial"/>
                <a:cs typeface="Arial"/>
              </a:rPr>
              <a:t>11</a:t>
            </a:r>
            <a:r>
              <a:rPr sz="1900" spc="95" dirty="0">
                <a:latin typeface="Arial"/>
                <a:cs typeface="Arial"/>
              </a:rPr>
              <a:t> </a:t>
            </a:r>
            <a:r>
              <a:rPr sz="1900" spc="-5" dirty="0">
                <a:latin typeface="Arial"/>
                <a:cs typeface="Arial"/>
              </a:rPr>
              <a:t>metros.</a:t>
            </a:r>
            <a:endParaRPr sz="1900">
              <a:latin typeface="Arial"/>
              <a:cs typeface="Arial"/>
            </a:endParaRPr>
          </a:p>
          <a:p>
            <a:pPr>
              <a:lnSpc>
                <a:spcPct val="100000"/>
              </a:lnSpc>
              <a:spcBef>
                <a:spcPts val="40"/>
              </a:spcBef>
            </a:pPr>
            <a:endParaRPr sz="2450">
              <a:latin typeface="Times New Roman"/>
              <a:cs typeface="Times New Roman"/>
            </a:endParaRPr>
          </a:p>
          <a:p>
            <a:pPr marL="268605" marR="66675" indent="-256540">
              <a:lnSpc>
                <a:spcPct val="90100"/>
              </a:lnSpc>
              <a:tabLst>
                <a:tab pos="268605" algn="l"/>
                <a:tab pos="6392545" algn="l"/>
              </a:tabLst>
            </a:pPr>
            <a:r>
              <a:rPr sz="1300" spc="-385" dirty="0">
                <a:solidFill>
                  <a:srgbClr val="2CA1BE"/>
                </a:solidFill>
                <a:latin typeface="Arial"/>
                <a:cs typeface="Arial"/>
              </a:rPr>
              <a:t>	</a:t>
            </a:r>
            <a:r>
              <a:rPr sz="1900" spc="-5" dirty="0">
                <a:latin typeface="Arial"/>
                <a:cs typeface="Arial"/>
              </a:rPr>
              <a:t>O colaborador autorizado, antes do início dos trabalhos, deve avaliar  a necessidade da realização de testes</a:t>
            </a:r>
            <a:r>
              <a:rPr sz="1900" spc="250" dirty="0">
                <a:latin typeface="Arial"/>
                <a:cs typeface="Arial"/>
              </a:rPr>
              <a:t> </a:t>
            </a:r>
            <a:r>
              <a:rPr sz="1900" spc="-5" dirty="0">
                <a:latin typeface="Arial"/>
                <a:cs typeface="Arial"/>
              </a:rPr>
              <a:t>de</a:t>
            </a:r>
            <a:r>
              <a:rPr sz="1900" spc="45" dirty="0">
                <a:latin typeface="Arial"/>
                <a:cs typeface="Arial"/>
              </a:rPr>
              <a:t> </a:t>
            </a:r>
            <a:r>
              <a:rPr sz="1900" spc="-5" dirty="0">
                <a:latin typeface="Arial"/>
                <a:cs typeface="Arial"/>
              </a:rPr>
              <a:t>explosividade	e  inflamabilidade para verificação de possíveis vapores</a:t>
            </a:r>
            <a:r>
              <a:rPr sz="1900" spc="260" dirty="0">
                <a:latin typeface="Arial"/>
                <a:cs typeface="Arial"/>
              </a:rPr>
              <a:t> </a:t>
            </a:r>
            <a:r>
              <a:rPr sz="1900" spc="-5" dirty="0">
                <a:latin typeface="Arial"/>
                <a:cs typeface="Arial"/>
              </a:rPr>
              <a:t>inflamáveis.</a:t>
            </a:r>
            <a:endParaRPr sz="1900">
              <a:latin typeface="Arial"/>
              <a:cs typeface="Arial"/>
            </a:endParaRPr>
          </a:p>
          <a:p>
            <a:pPr marL="268605" marR="193040">
              <a:lnSpc>
                <a:spcPts val="2050"/>
              </a:lnSpc>
              <a:spcBef>
                <a:spcPts val="30"/>
              </a:spcBef>
            </a:pPr>
            <a:r>
              <a:rPr sz="1900" spc="-5" dirty="0">
                <a:latin typeface="Arial"/>
                <a:cs typeface="Arial"/>
              </a:rPr>
              <a:t>Estes testes devem ser realizados após a purga com a temperatura  do equipamento próxima à temperatura do</a:t>
            </a:r>
            <a:r>
              <a:rPr sz="1900" spc="180" dirty="0">
                <a:latin typeface="Arial"/>
                <a:cs typeface="Arial"/>
              </a:rPr>
              <a:t> </a:t>
            </a:r>
            <a:r>
              <a:rPr sz="1900" spc="-5" dirty="0">
                <a:latin typeface="Arial"/>
                <a:cs typeface="Arial"/>
              </a:rPr>
              <a:t>ambiente.</a:t>
            </a:r>
            <a:endParaRPr sz="1900">
              <a:latin typeface="Arial"/>
              <a:cs typeface="Arial"/>
            </a:endParaRPr>
          </a:p>
          <a:p>
            <a:pPr>
              <a:lnSpc>
                <a:spcPct val="100000"/>
              </a:lnSpc>
            </a:pPr>
            <a:endParaRPr sz="2450">
              <a:latin typeface="Times New Roman"/>
              <a:cs typeface="Times New Roman"/>
            </a:endParaRPr>
          </a:p>
          <a:p>
            <a:pPr marL="268605" marR="5080" indent="-256540">
              <a:lnSpc>
                <a:spcPct val="90000"/>
              </a:lnSpc>
              <a:tabLst>
                <a:tab pos="268605" algn="l"/>
              </a:tabLst>
            </a:pPr>
            <a:r>
              <a:rPr sz="1300" spc="-385" dirty="0">
                <a:solidFill>
                  <a:srgbClr val="2CA1BE"/>
                </a:solidFill>
                <a:latin typeface="Arial"/>
                <a:cs typeface="Arial"/>
              </a:rPr>
              <a:t>	</a:t>
            </a:r>
            <a:r>
              <a:rPr sz="1900" spc="-5" dirty="0">
                <a:latin typeface="Arial"/>
                <a:cs typeface="Arial"/>
              </a:rPr>
              <a:t>O registro de dados dos testes de </a:t>
            </a:r>
            <a:r>
              <a:rPr sz="1900" dirty="0">
                <a:latin typeface="Arial"/>
                <a:cs typeface="Arial"/>
              </a:rPr>
              <a:t>explosividade/inflamabilidade </a:t>
            </a:r>
            <a:r>
              <a:rPr sz="1900" spc="-5" dirty="0">
                <a:latin typeface="Arial"/>
                <a:cs typeface="Arial"/>
              </a:rPr>
              <a:t>deve  ser documentado e estar disponível para os trabalhadores que  realizarem os trabalhos à</a:t>
            </a:r>
            <a:r>
              <a:rPr sz="1900" spc="80" dirty="0">
                <a:latin typeface="Arial"/>
                <a:cs typeface="Arial"/>
              </a:rPr>
              <a:t> </a:t>
            </a:r>
            <a:r>
              <a:rPr sz="1900" spc="-5" dirty="0">
                <a:latin typeface="Arial"/>
                <a:cs typeface="Arial"/>
              </a:rPr>
              <a:t>quente.</a:t>
            </a:r>
            <a:endParaRPr sz="1900">
              <a:latin typeface="Arial"/>
              <a:cs typeface="Arial"/>
            </a:endParaRPr>
          </a:p>
        </p:txBody>
      </p:sp>
      <p:sp>
        <p:nvSpPr>
          <p:cNvPr id="4" name="object 4"/>
          <p:cNvSpPr/>
          <p:nvPr/>
        </p:nvSpPr>
        <p:spPr>
          <a:xfrm>
            <a:off x="3108960" y="702563"/>
            <a:ext cx="3087624" cy="61569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4670"/>
            <a:ext cx="3370852" cy="107332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12470" y="1870024"/>
            <a:ext cx="8201025" cy="3583304"/>
          </a:xfrm>
          <a:prstGeom prst="rect">
            <a:avLst/>
          </a:prstGeom>
        </p:spPr>
        <p:txBody>
          <a:bodyPr vert="horz" wrap="square" lIns="0" tIns="13335" rIns="0" bIns="0" rtlCol="0">
            <a:spAutoFit/>
          </a:bodyPr>
          <a:lstStyle/>
          <a:p>
            <a:pPr marL="12700">
              <a:lnSpc>
                <a:spcPct val="100000"/>
              </a:lnSpc>
              <a:spcBef>
                <a:spcPts val="105"/>
              </a:spcBef>
              <a:tabLst>
                <a:tab pos="268605" algn="l"/>
              </a:tabLst>
            </a:pPr>
            <a:r>
              <a:rPr sz="1350" spc="-395" dirty="0">
                <a:solidFill>
                  <a:srgbClr val="2CA1BE"/>
                </a:solidFill>
                <a:latin typeface="Arial"/>
                <a:cs typeface="Arial"/>
              </a:rPr>
              <a:t>	</a:t>
            </a:r>
            <a:r>
              <a:rPr sz="2000" spc="-5" dirty="0">
                <a:latin typeface="Arial"/>
                <a:cs typeface="Arial"/>
              </a:rPr>
              <a:t>As </a:t>
            </a:r>
            <a:r>
              <a:rPr sz="2000" dirty="0">
                <a:latin typeface="Arial"/>
                <a:cs typeface="Arial"/>
              </a:rPr>
              <a:t>necessidades de avaliações em frequências maiores devem</a:t>
            </a:r>
            <a:r>
              <a:rPr sz="2000" spc="-160" dirty="0">
                <a:latin typeface="Arial"/>
                <a:cs typeface="Arial"/>
              </a:rPr>
              <a:t> </a:t>
            </a:r>
            <a:r>
              <a:rPr sz="2000" dirty="0">
                <a:latin typeface="Arial"/>
                <a:cs typeface="Arial"/>
              </a:rPr>
              <a:t>ser</a:t>
            </a:r>
            <a:endParaRPr sz="2000">
              <a:latin typeface="Arial"/>
              <a:cs typeface="Arial"/>
            </a:endParaRPr>
          </a:p>
          <a:p>
            <a:pPr marL="268605">
              <a:lnSpc>
                <a:spcPct val="100000"/>
              </a:lnSpc>
              <a:spcBef>
                <a:spcPts val="5"/>
              </a:spcBef>
            </a:pPr>
            <a:r>
              <a:rPr sz="2000" dirty="0">
                <a:latin typeface="Arial"/>
                <a:cs typeface="Arial"/>
              </a:rPr>
              <a:t>estabelecidas pela Segurança do </a:t>
            </a:r>
            <a:r>
              <a:rPr sz="2000" spc="-10" dirty="0">
                <a:latin typeface="Arial"/>
                <a:cs typeface="Arial"/>
              </a:rPr>
              <a:t>Trabalho, </a:t>
            </a:r>
            <a:r>
              <a:rPr sz="2000" dirty="0">
                <a:latin typeface="Arial"/>
                <a:cs typeface="Arial"/>
              </a:rPr>
              <a:t>Bombeiros ou</a:t>
            </a:r>
            <a:r>
              <a:rPr sz="2000" spc="-160" dirty="0">
                <a:latin typeface="Arial"/>
                <a:cs typeface="Arial"/>
              </a:rPr>
              <a:t> </a:t>
            </a:r>
            <a:r>
              <a:rPr sz="2000" dirty="0">
                <a:latin typeface="Arial"/>
                <a:cs typeface="Arial"/>
              </a:rPr>
              <a:t>Brigadistas.</a:t>
            </a:r>
            <a:endParaRPr sz="2000">
              <a:latin typeface="Arial"/>
              <a:cs typeface="Arial"/>
            </a:endParaRPr>
          </a:p>
          <a:p>
            <a:pPr>
              <a:lnSpc>
                <a:spcPct val="100000"/>
              </a:lnSpc>
              <a:spcBef>
                <a:spcPts val="40"/>
              </a:spcBef>
            </a:pPr>
            <a:endParaRPr sz="2750">
              <a:latin typeface="Times New Roman"/>
              <a:cs typeface="Times New Roman"/>
            </a:endParaRPr>
          </a:p>
          <a:p>
            <a:pPr marL="268605" marR="142240" indent="-256540">
              <a:lnSpc>
                <a:spcPct val="100000"/>
              </a:lnSpc>
              <a:tabLst>
                <a:tab pos="268605" algn="l"/>
              </a:tabLst>
            </a:pPr>
            <a:r>
              <a:rPr sz="1350" spc="-395" dirty="0">
                <a:solidFill>
                  <a:srgbClr val="2CA1BE"/>
                </a:solidFill>
                <a:latin typeface="Arial"/>
                <a:cs typeface="Arial"/>
              </a:rPr>
              <a:t>	</a:t>
            </a:r>
            <a:r>
              <a:rPr sz="2000" dirty="0">
                <a:latin typeface="Arial"/>
                <a:cs typeface="Arial"/>
              </a:rPr>
              <a:t>Caso uma atmosfera perigosa inesperada seja detectada durante a  execução de um trabalho à quente, o mesmo deve ser paralisado,</a:t>
            </a:r>
            <a:r>
              <a:rPr sz="2000" spc="-225" dirty="0">
                <a:latin typeface="Arial"/>
                <a:cs typeface="Arial"/>
              </a:rPr>
              <a:t> </a:t>
            </a:r>
            <a:r>
              <a:rPr sz="2000" dirty="0">
                <a:latin typeface="Arial"/>
                <a:cs typeface="Arial"/>
              </a:rPr>
              <a:t>os  empregados retirados do ambiente e </a:t>
            </a:r>
            <a:r>
              <a:rPr sz="2000" spc="-5" dirty="0">
                <a:latin typeface="Arial"/>
                <a:cs typeface="Arial"/>
              </a:rPr>
              <a:t>feita </a:t>
            </a:r>
            <a:r>
              <a:rPr sz="2000" dirty="0">
                <a:latin typeface="Arial"/>
                <a:cs typeface="Arial"/>
              </a:rPr>
              <a:t>nova avaliação de </a:t>
            </a:r>
            <a:r>
              <a:rPr sz="2000" spc="-5" dirty="0">
                <a:latin typeface="Arial"/>
                <a:cs typeface="Arial"/>
              </a:rPr>
              <a:t>forma </a:t>
            </a:r>
            <a:r>
              <a:rPr sz="2000" dirty="0">
                <a:latin typeface="Arial"/>
                <a:cs typeface="Arial"/>
              </a:rPr>
              <a:t>a  garantir a segurança das atividades e dos seus</a:t>
            </a:r>
            <a:r>
              <a:rPr sz="2000" spc="-175" dirty="0">
                <a:latin typeface="Arial"/>
                <a:cs typeface="Arial"/>
              </a:rPr>
              <a:t> </a:t>
            </a:r>
            <a:r>
              <a:rPr sz="2000" dirty="0">
                <a:latin typeface="Arial"/>
                <a:cs typeface="Arial"/>
              </a:rPr>
              <a:t>executantes.</a:t>
            </a:r>
            <a:endParaRPr sz="2000">
              <a:latin typeface="Arial"/>
              <a:cs typeface="Arial"/>
            </a:endParaRPr>
          </a:p>
          <a:p>
            <a:pPr>
              <a:lnSpc>
                <a:spcPct val="100000"/>
              </a:lnSpc>
              <a:spcBef>
                <a:spcPts val="30"/>
              </a:spcBef>
            </a:pPr>
            <a:endParaRPr sz="2750">
              <a:latin typeface="Times New Roman"/>
              <a:cs typeface="Times New Roman"/>
            </a:endParaRPr>
          </a:p>
          <a:p>
            <a:pPr marL="268605" marR="338455" indent="-256540">
              <a:lnSpc>
                <a:spcPct val="100000"/>
              </a:lnSpc>
              <a:tabLst>
                <a:tab pos="268605" algn="l"/>
              </a:tabLst>
            </a:pPr>
            <a:r>
              <a:rPr sz="1350" spc="-395" dirty="0">
                <a:solidFill>
                  <a:srgbClr val="2CA1BE"/>
                </a:solidFill>
                <a:latin typeface="Arial"/>
                <a:cs typeface="Arial"/>
              </a:rPr>
              <a:t>	</a:t>
            </a:r>
            <a:r>
              <a:rPr sz="2000" dirty="0">
                <a:latin typeface="Arial"/>
                <a:cs typeface="Arial"/>
              </a:rPr>
              <a:t>Os trabalhos somente podem ser reiniciados após as causas</a:t>
            </a:r>
            <a:r>
              <a:rPr sz="2000" spc="-215" dirty="0">
                <a:latin typeface="Arial"/>
                <a:cs typeface="Arial"/>
              </a:rPr>
              <a:t> </a:t>
            </a:r>
            <a:r>
              <a:rPr sz="2000" dirty="0">
                <a:latin typeface="Arial"/>
                <a:cs typeface="Arial"/>
              </a:rPr>
              <a:t>terem  sido descobertas, devidamente isoladas e as condições estejam  adequadas para o restabelecimento do</a:t>
            </a:r>
            <a:r>
              <a:rPr sz="2000" spc="-140" dirty="0">
                <a:latin typeface="Arial"/>
                <a:cs typeface="Arial"/>
              </a:rPr>
              <a:t> </a:t>
            </a:r>
            <a:r>
              <a:rPr sz="2000" dirty="0">
                <a:latin typeface="Arial"/>
                <a:cs typeface="Arial"/>
              </a:rPr>
              <a:t>trabalho.</a:t>
            </a:r>
            <a:endParaRPr sz="2000">
              <a:latin typeface="Arial"/>
              <a:cs typeface="Arial"/>
            </a:endParaRPr>
          </a:p>
        </p:txBody>
      </p:sp>
      <p:sp>
        <p:nvSpPr>
          <p:cNvPr id="4" name="object 4"/>
          <p:cNvSpPr/>
          <p:nvPr/>
        </p:nvSpPr>
        <p:spPr>
          <a:xfrm>
            <a:off x="3073907" y="702563"/>
            <a:ext cx="3087623" cy="61569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4670"/>
            <a:ext cx="3370852" cy="107332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99896" y="1548129"/>
            <a:ext cx="7503159" cy="4241800"/>
          </a:xfrm>
          <a:prstGeom prst="rect">
            <a:avLst/>
          </a:prstGeom>
        </p:spPr>
        <p:txBody>
          <a:bodyPr vert="horz" wrap="square" lIns="0" tIns="50800" rIns="0" bIns="0" rtlCol="0">
            <a:spAutoFit/>
          </a:bodyPr>
          <a:lstStyle/>
          <a:p>
            <a:pPr marL="12700">
              <a:lnSpc>
                <a:spcPct val="100000"/>
              </a:lnSpc>
              <a:spcBef>
                <a:spcPts val="400"/>
              </a:spcBef>
              <a:tabLst>
                <a:tab pos="268605" algn="l"/>
              </a:tabLst>
            </a:pPr>
            <a:r>
              <a:rPr sz="1000" spc="-280" dirty="0">
                <a:solidFill>
                  <a:srgbClr val="2CA1BE"/>
                </a:solidFill>
                <a:latin typeface="Arial"/>
                <a:cs typeface="Arial"/>
              </a:rPr>
              <a:t>	</a:t>
            </a:r>
            <a:r>
              <a:rPr sz="1500" dirty="0">
                <a:latin typeface="Arial"/>
                <a:cs typeface="Arial"/>
              </a:rPr>
              <a:t>O colaborador autorizado </a:t>
            </a:r>
            <a:r>
              <a:rPr sz="1500" spc="-5" dirty="0">
                <a:latin typeface="Arial"/>
                <a:cs typeface="Arial"/>
              </a:rPr>
              <a:t>deverá </a:t>
            </a:r>
            <a:r>
              <a:rPr sz="1500" spc="-10" dirty="0">
                <a:latin typeface="Arial"/>
                <a:cs typeface="Arial"/>
              </a:rPr>
              <a:t>certificar, </a:t>
            </a:r>
            <a:r>
              <a:rPr sz="1500" spc="-5" dirty="0">
                <a:latin typeface="Arial"/>
                <a:cs typeface="Arial"/>
              </a:rPr>
              <a:t>se os itens abaixo </a:t>
            </a:r>
            <a:r>
              <a:rPr sz="1500" dirty="0">
                <a:latin typeface="Arial"/>
                <a:cs typeface="Arial"/>
              </a:rPr>
              <a:t>estão</a:t>
            </a:r>
            <a:r>
              <a:rPr sz="1500" spc="-110" dirty="0">
                <a:latin typeface="Arial"/>
                <a:cs typeface="Arial"/>
              </a:rPr>
              <a:t> </a:t>
            </a:r>
            <a:r>
              <a:rPr sz="1500" spc="-5" dirty="0">
                <a:latin typeface="Arial"/>
                <a:cs typeface="Arial"/>
              </a:rPr>
              <a:t>adequados:</a:t>
            </a:r>
            <a:endParaRPr sz="1500">
              <a:latin typeface="Arial"/>
              <a:cs typeface="Arial"/>
            </a:endParaRPr>
          </a:p>
          <a:p>
            <a:pPr marL="524510" indent="-228600">
              <a:lnSpc>
                <a:spcPct val="100000"/>
              </a:lnSpc>
              <a:spcBef>
                <a:spcPts val="300"/>
              </a:spcBef>
              <a:buClr>
                <a:srgbClr val="2CA1BE"/>
              </a:buClr>
              <a:buFont typeface="Verdana"/>
              <a:buChar char="◦"/>
              <a:tabLst>
                <a:tab pos="524510" algn="l"/>
                <a:tab pos="525145" algn="l"/>
              </a:tabLst>
            </a:pPr>
            <a:r>
              <a:rPr sz="1500" dirty="0">
                <a:latin typeface="Arial"/>
                <a:cs typeface="Arial"/>
              </a:rPr>
              <a:t>Conjunto </a:t>
            </a:r>
            <a:r>
              <a:rPr sz="1500" spc="-5" dirty="0">
                <a:latin typeface="Arial"/>
                <a:cs typeface="Arial"/>
              </a:rPr>
              <a:t>de </a:t>
            </a:r>
            <a:r>
              <a:rPr sz="1500" dirty="0">
                <a:latin typeface="Arial"/>
                <a:cs typeface="Arial"/>
              </a:rPr>
              <a:t>solda</a:t>
            </a:r>
            <a:r>
              <a:rPr sz="1500" spc="-25" dirty="0">
                <a:latin typeface="Arial"/>
                <a:cs typeface="Arial"/>
              </a:rPr>
              <a:t> </a:t>
            </a:r>
            <a:r>
              <a:rPr sz="1500" dirty="0">
                <a:latin typeface="Arial"/>
                <a:cs typeface="Arial"/>
              </a:rPr>
              <a:t>elétrica</a:t>
            </a:r>
            <a:endParaRPr sz="1500">
              <a:latin typeface="Arial"/>
              <a:cs typeface="Arial"/>
            </a:endParaRPr>
          </a:p>
          <a:p>
            <a:pPr marL="524510" indent="-228600">
              <a:lnSpc>
                <a:spcPct val="100000"/>
              </a:lnSpc>
              <a:spcBef>
                <a:spcPts val="300"/>
              </a:spcBef>
              <a:buClr>
                <a:srgbClr val="2CA1BE"/>
              </a:buClr>
              <a:buFont typeface="Verdana"/>
              <a:buChar char="◦"/>
              <a:tabLst>
                <a:tab pos="524510" algn="l"/>
                <a:tab pos="525145" algn="l"/>
              </a:tabLst>
            </a:pPr>
            <a:r>
              <a:rPr sz="1500" dirty="0">
                <a:latin typeface="Arial"/>
                <a:cs typeface="Arial"/>
              </a:rPr>
              <a:t>Conjunto</a:t>
            </a:r>
            <a:r>
              <a:rPr sz="1500" spc="-15" dirty="0">
                <a:latin typeface="Arial"/>
                <a:cs typeface="Arial"/>
              </a:rPr>
              <a:t> </a:t>
            </a:r>
            <a:r>
              <a:rPr sz="1500" spc="-5" dirty="0">
                <a:latin typeface="Arial"/>
                <a:cs typeface="Arial"/>
              </a:rPr>
              <a:t>oxi-acetileno</a:t>
            </a:r>
            <a:endParaRPr sz="1500">
              <a:latin typeface="Arial"/>
              <a:cs typeface="Arial"/>
            </a:endParaRPr>
          </a:p>
          <a:p>
            <a:pPr marL="524510" indent="-228600">
              <a:lnSpc>
                <a:spcPct val="100000"/>
              </a:lnSpc>
              <a:spcBef>
                <a:spcPts val="300"/>
              </a:spcBef>
              <a:buClr>
                <a:srgbClr val="2CA1BE"/>
              </a:buClr>
              <a:buFont typeface="Verdana"/>
              <a:buChar char="◦"/>
              <a:tabLst>
                <a:tab pos="524510" algn="l"/>
                <a:tab pos="525145" algn="l"/>
              </a:tabLst>
            </a:pPr>
            <a:r>
              <a:rPr sz="1500" dirty="0">
                <a:latin typeface="Arial"/>
                <a:cs typeface="Arial"/>
              </a:rPr>
              <a:t>Conjunto </a:t>
            </a:r>
            <a:r>
              <a:rPr sz="1500" spc="-5" dirty="0">
                <a:latin typeface="Arial"/>
                <a:cs typeface="Arial"/>
              </a:rPr>
              <a:t>de gás </a:t>
            </a:r>
            <a:r>
              <a:rPr sz="1500" dirty="0">
                <a:latin typeface="Arial"/>
                <a:cs typeface="Arial"/>
              </a:rPr>
              <a:t>liquefeito </a:t>
            </a:r>
            <a:r>
              <a:rPr sz="1500" spc="-5" dirty="0">
                <a:latin typeface="Arial"/>
                <a:cs typeface="Arial"/>
              </a:rPr>
              <a:t>de </a:t>
            </a:r>
            <a:r>
              <a:rPr sz="1500" dirty="0">
                <a:latin typeface="Arial"/>
                <a:cs typeface="Arial"/>
              </a:rPr>
              <a:t>petróleo</a:t>
            </a:r>
            <a:r>
              <a:rPr sz="1500" spc="-70" dirty="0">
                <a:latin typeface="Arial"/>
                <a:cs typeface="Arial"/>
              </a:rPr>
              <a:t> </a:t>
            </a:r>
            <a:r>
              <a:rPr sz="1500" dirty="0">
                <a:latin typeface="Arial"/>
                <a:cs typeface="Arial"/>
              </a:rPr>
              <a:t>(GLP)</a:t>
            </a:r>
            <a:endParaRPr sz="1500">
              <a:latin typeface="Arial"/>
              <a:cs typeface="Arial"/>
            </a:endParaRPr>
          </a:p>
          <a:p>
            <a:pPr marL="524510" indent="-228600">
              <a:lnSpc>
                <a:spcPct val="100000"/>
              </a:lnSpc>
              <a:spcBef>
                <a:spcPts val="300"/>
              </a:spcBef>
              <a:buClr>
                <a:srgbClr val="2CA1BE"/>
              </a:buClr>
              <a:buFont typeface="Verdana"/>
              <a:buChar char="◦"/>
              <a:tabLst>
                <a:tab pos="524510" algn="l"/>
                <a:tab pos="525145" algn="l"/>
              </a:tabLst>
            </a:pPr>
            <a:r>
              <a:rPr sz="1500" dirty="0">
                <a:latin typeface="Arial"/>
                <a:cs typeface="Arial"/>
              </a:rPr>
              <a:t>Conjunto</a:t>
            </a:r>
            <a:r>
              <a:rPr sz="1500" spc="-15" dirty="0">
                <a:latin typeface="Arial"/>
                <a:cs typeface="Arial"/>
              </a:rPr>
              <a:t> </a:t>
            </a:r>
            <a:r>
              <a:rPr sz="1500" dirty="0">
                <a:latin typeface="Arial"/>
                <a:cs typeface="Arial"/>
              </a:rPr>
              <a:t>argônio</a:t>
            </a:r>
            <a:endParaRPr sz="1500">
              <a:latin typeface="Arial"/>
              <a:cs typeface="Arial"/>
            </a:endParaRPr>
          </a:p>
          <a:p>
            <a:pPr marL="524510" indent="-228600">
              <a:lnSpc>
                <a:spcPct val="100000"/>
              </a:lnSpc>
              <a:spcBef>
                <a:spcPts val="300"/>
              </a:spcBef>
              <a:buClr>
                <a:srgbClr val="2CA1BE"/>
              </a:buClr>
              <a:buFont typeface="Verdana"/>
              <a:buChar char="◦"/>
              <a:tabLst>
                <a:tab pos="524510" algn="l"/>
                <a:tab pos="525145" algn="l"/>
              </a:tabLst>
            </a:pPr>
            <a:r>
              <a:rPr sz="1500" dirty="0">
                <a:latin typeface="Arial"/>
                <a:cs typeface="Arial"/>
              </a:rPr>
              <a:t>Sistema </a:t>
            </a:r>
            <a:r>
              <a:rPr sz="1500" spc="-5" dirty="0">
                <a:latin typeface="Arial"/>
                <a:cs typeface="Arial"/>
              </a:rPr>
              <a:t>de </a:t>
            </a:r>
            <a:r>
              <a:rPr sz="1500" dirty="0">
                <a:latin typeface="Arial"/>
                <a:cs typeface="Arial"/>
              </a:rPr>
              <a:t>transporte </a:t>
            </a:r>
            <a:r>
              <a:rPr sz="1500" spc="-5" dirty="0">
                <a:latin typeface="Arial"/>
                <a:cs typeface="Arial"/>
              </a:rPr>
              <a:t>de</a:t>
            </a:r>
            <a:r>
              <a:rPr sz="1500" spc="-75" dirty="0">
                <a:latin typeface="Arial"/>
                <a:cs typeface="Arial"/>
              </a:rPr>
              <a:t> </a:t>
            </a:r>
            <a:r>
              <a:rPr sz="1500" dirty="0">
                <a:latin typeface="Arial"/>
                <a:cs typeface="Arial"/>
              </a:rPr>
              <a:t>cilindros</a:t>
            </a:r>
            <a:endParaRPr sz="1500">
              <a:latin typeface="Arial"/>
              <a:cs typeface="Arial"/>
            </a:endParaRPr>
          </a:p>
          <a:p>
            <a:pPr marL="524510" indent="-228600">
              <a:lnSpc>
                <a:spcPct val="100000"/>
              </a:lnSpc>
              <a:spcBef>
                <a:spcPts val="300"/>
              </a:spcBef>
              <a:buClr>
                <a:srgbClr val="2CA1BE"/>
              </a:buClr>
              <a:buFont typeface="Verdana"/>
              <a:buChar char="◦"/>
              <a:tabLst>
                <a:tab pos="524510" algn="l"/>
                <a:tab pos="525145" algn="l"/>
              </a:tabLst>
            </a:pPr>
            <a:r>
              <a:rPr sz="1500" dirty="0">
                <a:latin typeface="Arial"/>
                <a:cs typeface="Arial"/>
              </a:rPr>
              <a:t>Sistema </a:t>
            </a:r>
            <a:r>
              <a:rPr sz="1500" spc="-5" dirty="0">
                <a:latin typeface="Arial"/>
                <a:cs typeface="Arial"/>
              </a:rPr>
              <a:t>de </a:t>
            </a:r>
            <a:r>
              <a:rPr sz="1500" dirty="0">
                <a:latin typeface="Arial"/>
                <a:cs typeface="Arial"/>
              </a:rPr>
              <a:t>armazenagem </a:t>
            </a:r>
            <a:r>
              <a:rPr sz="1500" spc="-5" dirty="0">
                <a:latin typeface="Arial"/>
                <a:cs typeface="Arial"/>
              </a:rPr>
              <a:t>de</a:t>
            </a:r>
            <a:r>
              <a:rPr sz="1500" spc="-50" dirty="0">
                <a:latin typeface="Arial"/>
                <a:cs typeface="Arial"/>
              </a:rPr>
              <a:t> </a:t>
            </a:r>
            <a:r>
              <a:rPr sz="1500" dirty="0">
                <a:latin typeface="Arial"/>
                <a:cs typeface="Arial"/>
              </a:rPr>
              <a:t>cilindros</a:t>
            </a:r>
            <a:endParaRPr sz="1500">
              <a:latin typeface="Arial"/>
              <a:cs typeface="Arial"/>
            </a:endParaRPr>
          </a:p>
          <a:p>
            <a:pPr marL="524510" indent="-228600">
              <a:lnSpc>
                <a:spcPct val="100000"/>
              </a:lnSpc>
              <a:spcBef>
                <a:spcPts val="300"/>
              </a:spcBef>
              <a:buClr>
                <a:srgbClr val="2CA1BE"/>
              </a:buClr>
              <a:buFont typeface="Verdana"/>
              <a:buChar char="◦"/>
              <a:tabLst>
                <a:tab pos="524510" algn="l"/>
                <a:tab pos="525145" algn="l"/>
              </a:tabLst>
            </a:pPr>
            <a:r>
              <a:rPr sz="1500" spc="-5" dirty="0">
                <a:latin typeface="Arial"/>
                <a:cs typeface="Arial"/>
              </a:rPr>
              <a:t>Equipamento de </a:t>
            </a:r>
            <a:r>
              <a:rPr sz="1500" dirty="0">
                <a:latin typeface="Arial"/>
                <a:cs typeface="Arial"/>
              </a:rPr>
              <a:t>proteção</a:t>
            </a:r>
            <a:r>
              <a:rPr sz="1500" spc="-40" dirty="0">
                <a:latin typeface="Arial"/>
                <a:cs typeface="Arial"/>
              </a:rPr>
              <a:t> </a:t>
            </a:r>
            <a:r>
              <a:rPr sz="1500" spc="-5" dirty="0">
                <a:latin typeface="Arial"/>
                <a:cs typeface="Arial"/>
              </a:rPr>
              <a:t>individual</a:t>
            </a:r>
            <a:endParaRPr sz="1500">
              <a:latin typeface="Arial"/>
              <a:cs typeface="Arial"/>
            </a:endParaRPr>
          </a:p>
          <a:p>
            <a:pPr marL="524510" indent="-228600">
              <a:lnSpc>
                <a:spcPct val="100000"/>
              </a:lnSpc>
              <a:spcBef>
                <a:spcPts val="300"/>
              </a:spcBef>
              <a:buClr>
                <a:srgbClr val="2CA1BE"/>
              </a:buClr>
              <a:buFont typeface="Verdana"/>
              <a:buChar char="◦"/>
              <a:tabLst>
                <a:tab pos="524510" algn="l"/>
                <a:tab pos="525145" algn="l"/>
              </a:tabLst>
            </a:pPr>
            <a:r>
              <a:rPr sz="1500" dirty="0">
                <a:latin typeface="Arial"/>
                <a:cs typeface="Arial"/>
              </a:rPr>
              <a:t>Isolamento </a:t>
            </a:r>
            <a:r>
              <a:rPr sz="1500" spc="-5" dirty="0">
                <a:latin typeface="Arial"/>
                <a:cs typeface="Arial"/>
              </a:rPr>
              <a:t>de</a:t>
            </a:r>
            <a:r>
              <a:rPr sz="1500" spc="-30" dirty="0">
                <a:latin typeface="Arial"/>
                <a:cs typeface="Arial"/>
              </a:rPr>
              <a:t> </a:t>
            </a:r>
            <a:r>
              <a:rPr sz="1500" dirty="0">
                <a:latin typeface="Arial"/>
                <a:cs typeface="Arial"/>
              </a:rPr>
              <a:t>área</a:t>
            </a:r>
            <a:endParaRPr sz="1500">
              <a:latin typeface="Arial"/>
              <a:cs typeface="Arial"/>
            </a:endParaRPr>
          </a:p>
          <a:p>
            <a:pPr marL="524510" indent="-228600">
              <a:lnSpc>
                <a:spcPct val="100000"/>
              </a:lnSpc>
              <a:spcBef>
                <a:spcPts val="300"/>
              </a:spcBef>
              <a:buClr>
                <a:srgbClr val="2CA1BE"/>
              </a:buClr>
              <a:buFont typeface="Verdana"/>
              <a:buChar char="◦"/>
              <a:tabLst>
                <a:tab pos="524510" algn="l"/>
                <a:tab pos="525145" algn="l"/>
              </a:tabLst>
            </a:pPr>
            <a:r>
              <a:rPr sz="1500" dirty="0">
                <a:latin typeface="Arial"/>
                <a:cs typeface="Arial"/>
              </a:rPr>
              <a:t>Sistema </a:t>
            </a:r>
            <a:r>
              <a:rPr sz="1500" spc="-5" dirty="0">
                <a:latin typeface="Arial"/>
                <a:cs typeface="Arial"/>
              </a:rPr>
              <a:t>de ventilação e</a:t>
            </a:r>
            <a:r>
              <a:rPr sz="1500" spc="-25" dirty="0">
                <a:latin typeface="Arial"/>
                <a:cs typeface="Arial"/>
              </a:rPr>
              <a:t> </a:t>
            </a:r>
            <a:r>
              <a:rPr sz="1500" spc="-5" dirty="0">
                <a:latin typeface="Arial"/>
                <a:cs typeface="Arial"/>
              </a:rPr>
              <a:t>exaustão</a:t>
            </a:r>
            <a:endParaRPr sz="1500">
              <a:latin typeface="Arial"/>
              <a:cs typeface="Arial"/>
            </a:endParaRPr>
          </a:p>
          <a:p>
            <a:pPr marL="524510" indent="-228600">
              <a:lnSpc>
                <a:spcPct val="100000"/>
              </a:lnSpc>
              <a:spcBef>
                <a:spcPts val="300"/>
              </a:spcBef>
              <a:buClr>
                <a:srgbClr val="2CA1BE"/>
              </a:buClr>
              <a:buFont typeface="Verdana"/>
              <a:buChar char="◦"/>
              <a:tabLst>
                <a:tab pos="524510" algn="l"/>
                <a:tab pos="525145" algn="l"/>
              </a:tabLst>
            </a:pPr>
            <a:r>
              <a:rPr sz="1500" spc="-5" dirty="0">
                <a:latin typeface="Arial"/>
                <a:cs typeface="Arial"/>
              </a:rPr>
              <a:t>Lixadeira com </a:t>
            </a:r>
            <a:r>
              <a:rPr sz="1500" dirty="0">
                <a:latin typeface="Arial"/>
                <a:cs typeface="Arial"/>
              </a:rPr>
              <a:t>disco</a:t>
            </a:r>
            <a:r>
              <a:rPr sz="1500" spc="-15" dirty="0">
                <a:latin typeface="Arial"/>
                <a:cs typeface="Arial"/>
              </a:rPr>
              <a:t> </a:t>
            </a:r>
            <a:r>
              <a:rPr sz="1500" dirty="0">
                <a:latin typeface="Arial"/>
                <a:cs typeface="Arial"/>
              </a:rPr>
              <a:t>apropriado</a:t>
            </a:r>
            <a:endParaRPr sz="1500">
              <a:latin typeface="Arial"/>
              <a:cs typeface="Arial"/>
            </a:endParaRPr>
          </a:p>
          <a:p>
            <a:pPr marL="524510" indent="-228600">
              <a:lnSpc>
                <a:spcPct val="100000"/>
              </a:lnSpc>
              <a:spcBef>
                <a:spcPts val="300"/>
              </a:spcBef>
              <a:buClr>
                <a:srgbClr val="2CA1BE"/>
              </a:buClr>
              <a:buFont typeface="Verdana"/>
              <a:buChar char="◦"/>
              <a:tabLst>
                <a:tab pos="524510" algn="l"/>
                <a:tab pos="525145" algn="l"/>
              </a:tabLst>
            </a:pPr>
            <a:r>
              <a:rPr sz="1500" dirty="0">
                <a:latin typeface="Arial"/>
                <a:cs typeface="Arial"/>
              </a:rPr>
              <a:t>Proteção de bandejamento de cabos, isolamentos, parede, </a:t>
            </a:r>
            <a:r>
              <a:rPr sz="1500" spc="-5" dirty="0">
                <a:latin typeface="Arial"/>
                <a:cs typeface="Arial"/>
              </a:rPr>
              <a:t>divisórias, </a:t>
            </a:r>
            <a:r>
              <a:rPr sz="1500" dirty="0">
                <a:latin typeface="Arial"/>
                <a:cs typeface="Arial"/>
              </a:rPr>
              <a:t>forros</a:t>
            </a:r>
            <a:r>
              <a:rPr sz="1500" spc="-165" dirty="0">
                <a:latin typeface="Arial"/>
                <a:cs typeface="Arial"/>
              </a:rPr>
              <a:t> </a:t>
            </a:r>
            <a:r>
              <a:rPr sz="1500" dirty="0">
                <a:latin typeface="Arial"/>
                <a:cs typeface="Arial"/>
              </a:rPr>
              <a:t>e</a:t>
            </a:r>
            <a:endParaRPr sz="1500">
              <a:latin typeface="Arial"/>
              <a:cs typeface="Arial"/>
            </a:endParaRPr>
          </a:p>
          <a:p>
            <a:pPr marL="524510">
              <a:lnSpc>
                <a:spcPct val="100000"/>
              </a:lnSpc>
              <a:spcBef>
                <a:spcPts val="5"/>
              </a:spcBef>
            </a:pPr>
            <a:r>
              <a:rPr sz="1500" dirty="0">
                <a:latin typeface="Arial"/>
                <a:cs typeface="Arial"/>
              </a:rPr>
              <a:t>telhados</a:t>
            </a:r>
            <a:r>
              <a:rPr sz="1500" spc="-35" dirty="0">
                <a:latin typeface="Arial"/>
                <a:cs typeface="Arial"/>
              </a:rPr>
              <a:t> </a:t>
            </a:r>
            <a:r>
              <a:rPr sz="1500" spc="-5" dirty="0">
                <a:latin typeface="Arial"/>
                <a:cs typeface="Arial"/>
              </a:rPr>
              <a:t>combustíveis.</a:t>
            </a:r>
            <a:endParaRPr sz="1500">
              <a:latin typeface="Arial"/>
              <a:cs typeface="Arial"/>
            </a:endParaRPr>
          </a:p>
          <a:p>
            <a:pPr>
              <a:lnSpc>
                <a:spcPct val="100000"/>
              </a:lnSpc>
            </a:pPr>
            <a:endParaRPr sz="2250">
              <a:latin typeface="Times New Roman"/>
              <a:cs typeface="Times New Roman"/>
            </a:endParaRPr>
          </a:p>
          <a:p>
            <a:pPr marL="268605" marR="5080" indent="-256540">
              <a:lnSpc>
                <a:spcPct val="100000"/>
              </a:lnSpc>
              <a:spcBef>
                <a:spcPts val="5"/>
              </a:spcBef>
              <a:tabLst>
                <a:tab pos="268605" algn="l"/>
              </a:tabLst>
            </a:pPr>
            <a:r>
              <a:rPr sz="1000" spc="-280" dirty="0">
                <a:solidFill>
                  <a:srgbClr val="2CA1BE"/>
                </a:solidFill>
                <a:latin typeface="Arial"/>
                <a:cs typeface="Arial"/>
              </a:rPr>
              <a:t>	</a:t>
            </a:r>
            <a:r>
              <a:rPr sz="1500" dirty="0">
                <a:latin typeface="Arial"/>
                <a:cs typeface="Arial"/>
              </a:rPr>
              <a:t>Depois </a:t>
            </a:r>
            <a:r>
              <a:rPr sz="1500" spc="-5" dirty="0">
                <a:latin typeface="Arial"/>
                <a:cs typeface="Arial"/>
              </a:rPr>
              <a:t>que as </a:t>
            </a:r>
            <a:r>
              <a:rPr sz="1500" dirty="0">
                <a:latin typeface="Arial"/>
                <a:cs typeface="Arial"/>
              </a:rPr>
              <a:t>inspeções </a:t>
            </a:r>
            <a:r>
              <a:rPr sz="1500" spc="-5" dirty="0">
                <a:latin typeface="Arial"/>
                <a:cs typeface="Arial"/>
              </a:rPr>
              <a:t>estiverem </a:t>
            </a:r>
            <a:r>
              <a:rPr sz="1500" dirty="0">
                <a:latin typeface="Arial"/>
                <a:cs typeface="Arial"/>
              </a:rPr>
              <a:t>concluídas </a:t>
            </a:r>
            <a:r>
              <a:rPr sz="1500" spc="-5" dirty="0">
                <a:latin typeface="Arial"/>
                <a:cs typeface="Arial"/>
              </a:rPr>
              <a:t>e </a:t>
            </a:r>
            <a:r>
              <a:rPr sz="1500" dirty="0">
                <a:latin typeface="Arial"/>
                <a:cs typeface="Arial"/>
              </a:rPr>
              <a:t>todas </a:t>
            </a:r>
            <a:r>
              <a:rPr sz="1500" spc="-5" dirty="0">
                <a:latin typeface="Arial"/>
                <a:cs typeface="Arial"/>
              </a:rPr>
              <a:t>as </a:t>
            </a:r>
            <a:r>
              <a:rPr sz="1500" dirty="0">
                <a:latin typeface="Arial"/>
                <a:cs typeface="Arial"/>
              </a:rPr>
              <a:t>precauções tomadas, </a:t>
            </a:r>
            <a:r>
              <a:rPr sz="1500" spc="-5" dirty="0">
                <a:latin typeface="Arial"/>
                <a:cs typeface="Arial"/>
              </a:rPr>
              <a:t>a  </a:t>
            </a:r>
            <a:r>
              <a:rPr sz="1500" dirty="0">
                <a:latin typeface="Arial"/>
                <a:cs typeface="Arial"/>
              </a:rPr>
              <a:t>autorização </a:t>
            </a:r>
            <a:r>
              <a:rPr sz="1500" spc="-5" dirty="0">
                <a:latin typeface="Arial"/>
                <a:cs typeface="Arial"/>
              </a:rPr>
              <a:t>para </a:t>
            </a:r>
            <a:r>
              <a:rPr sz="1500" dirty="0">
                <a:latin typeface="Arial"/>
                <a:cs typeface="Arial"/>
              </a:rPr>
              <a:t>trabalho </a:t>
            </a:r>
            <a:r>
              <a:rPr sz="1500" spc="-5" dirty="0">
                <a:latin typeface="Arial"/>
                <a:cs typeface="Arial"/>
              </a:rPr>
              <a:t>a quente </a:t>
            </a:r>
            <a:r>
              <a:rPr sz="1500" dirty="0">
                <a:latin typeface="Arial"/>
                <a:cs typeface="Arial"/>
              </a:rPr>
              <a:t>terá </a:t>
            </a:r>
            <a:r>
              <a:rPr sz="1500" spc="-5" dirty="0">
                <a:latin typeface="Arial"/>
                <a:cs typeface="Arial"/>
              </a:rPr>
              <a:t>que ser </a:t>
            </a:r>
            <a:r>
              <a:rPr sz="1500" dirty="0">
                <a:latin typeface="Arial"/>
                <a:cs typeface="Arial"/>
              </a:rPr>
              <a:t>emitida </a:t>
            </a:r>
            <a:r>
              <a:rPr sz="1500" spc="-5" dirty="0">
                <a:latin typeface="Arial"/>
                <a:cs typeface="Arial"/>
              </a:rPr>
              <a:t>pelo </a:t>
            </a:r>
            <a:r>
              <a:rPr sz="1500" dirty="0">
                <a:latin typeface="Arial"/>
                <a:cs typeface="Arial"/>
              </a:rPr>
              <a:t>Colaborador</a:t>
            </a:r>
            <a:r>
              <a:rPr sz="1500" spc="-65" dirty="0">
                <a:latin typeface="Arial"/>
                <a:cs typeface="Arial"/>
              </a:rPr>
              <a:t> </a:t>
            </a:r>
            <a:r>
              <a:rPr sz="1500" spc="5" dirty="0">
                <a:latin typeface="Arial"/>
                <a:cs typeface="Arial"/>
              </a:rPr>
              <a:t>autorizado.</a:t>
            </a:r>
            <a:endParaRPr sz="1500">
              <a:latin typeface="Arial"/>
              <a:cs typeface="Arial"/>
            </a:endParaRPr>
          </a:p>
        </p:txBody>
      </p:sp>
      <p:sp>
        <p:nvSpPr>
          <p:cNvPr id="4" name="object 4"/>
          <p:cNvSpPr/>
          <p:nvPr/>
        </p:nvSpPr>
        <p:spPr>
          <a:xfrm>
            <a:off x="3073907" y="702563"/>
            <a:ext cx="3087623" cy="61569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4670"/>
            <a:ext cx="3370852" cy="107332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28268" y="1143000"/>
            <a:ext cx="7538084" cy="5339282"/>
          </a:xfrm>
          <a:prstGeom prst="rect">
            <a:avLst/>
          </a:prstGeom>
        </p:spPr>
        <p:txBody>
          <a:bodyPr vert="horz" wrap="square" lIns="0" tIns="12065" rIns="0" bIns="0" rtlCol="0">
            <a:spAutoFit/>
          </a:bodyPr>
          <a:lstStyle/>
          <a:p>
            <a:pPr marL="268605" marR="5080" indent="-256540" algn="just">
              <a:lnSpc>
                <a:spcPct val="100000"/>
              </a:lnSpc>
              <a:spcBef>
                <a:spcPts val="95"/>
              </a:spcBef>
              <a:tabLst>
                <a:tab pos="268605" algn="l"/>
              </a:tabLst>
            </a:pPr>
            <a:r>
              <a:rPr sz="1900" spc="-330" dirty="0">
                <a:solidFill>
                  <a:srgbClr val="2CA1BE"/>
                </a:solidFill>
                <a:latin typeface="Arial"/>
                <a:cs typeface="Arial"/>
              </a:rPr>
              <a:t>	</a:t>
            </a:r>
            <a:r>
              <a:rPr lang="pt-BR" sz="1900" dirty="0"/>
              <a:t>De acordo com a NR-34, trabalho a quente são as atividades de soldagem, </a:t>
            </a:r>
            <a:r>
              <a:rPr lang="pt-BR" sz="1900" dirty="0" err="1"/>
              <a:t>goivagem</a:t>
            </a:r>
            <a:r>
              <a:rPr lang="pt-BR" sz="1900" dirty="0"/>
              <a:t>, </a:t>
            </a:r>
            <a:r>
              <a:rPr lang="pt-BR" sz="1900" dirty="0" err="1"/>
              <a:t>esmerilhamento</a:t>
            </a:r>
            <a:r>
              <a:rPr lang="pt-BR" sz="1900" dirty="0"/>
              <a:t>, corte ou outras que possam gerar fontes de ignição tais como aquecimento, centelha ou chama. </a:t>
            </a:r>
            <a:endParaRPr lang="pt-BR" sz="1900" dirty="0" smtClean="0"/>
          </a:p>
          <a:p>
            <a:pPr marL="268605" marR="5080" indent="-256540" algn="just">
              <a:lnSpc>
                <a:spcPct val="100000"/>
              </a:lnSpc>
              <a:spcBef>
                <a:spcPts val="95"/>
              </a:spcBef>
              <a:tabLst>
                <a:tab pos="268605" algn="l"/>
              </a:tabLst>
            </a:pPr>
            <a:r>
              <a:rPr lang="pt-BR" sz="1900" dirty="0"/>
              <a:t>	</a:t>
            </a:r>
            <a:r>
              <a:rPr lang="pt-BR" sz="1900" dirty="0" smtClean="0"/>
              <a:t>A </a:t>
            </a:r>
            <a:r>
              <a:rPr lang="pt-BR" sz="1900" dirty="0"/>
              <a:t>temática de trabalho a quente já era tratada na NR-18 no item 18.11, na NR-20 no item 20.13.3 entre outras Normas Técnicas nacionais e internacionais</a:t>
            </a:r>
            <a:r>
              <a:rPr lang="pt-BR" sz="1900" dirty="0" smtClean="0"/>
              <a:t>.</a:t>
            </a:r>
          </a:p>
          <a:p>
            <a:pPr marL="268605" marR="5080" indent="-256540" algn="just">
              <a:lnSpc>
                <a:spcPct val="100000"/>
              </a:lnSpc>
              <a:spcBef>
                <a:spcPts val="95"/>
              </a:spcBef>
              <a:tabLst>
                <a:tab pos="268605" algn="l"/>
              </a:tabLst>
            </a:pPr>
            <a:r>
              <a:rPr lang="pt-BR" sz="1900" dirty="0" smtClean="0"/>
              <a:t>	Muitas </a:t>
            </a:r>
            <a:r>
              <a:rPr lang="pt-BR" sz="1900" dirty="0"/>
              <a:t>empresas possuem procedimentos próprios para tratar da segurança com trabalho a quente e também acabam utilizando definições e classificações para determinar o que é a quente e o que é a frio. </a:t>
            </a:r>
            <a:endParaRPr lang="pt-BR" sz="1900" dirty="0" smtClean="0"/>
          </a:p>
          <a:p>
            <a:pPr marL="268605" marR="5080" indent="-256540" algn="just">
              <a:lnSpc>
                <a:spcPct val="100000"/>
              </a:lnSpc>
              <a:spcBef>
                <a:spcPts val="95"/>
              </a:spcBef>
              <a:tabLst>
                <a:tab pos="268605" algn="l"/>
              </a:tabLst>
            </a:pPr>
            <a:r>
              <a:rPr lang="pt-BR" sz="1900" dirty="0"/>
              <a:t>	</a:t>
            </a:r>
            <a:r>
              <a:rPr lang="pt-BR" sz="1900" dirty="0" smtClean="0"/>
              <a:t>Se </a:t>
            </a:r>
            <a:r>
              <a:rPr lang="pt-BR" sz="1900" dirty="0"/>
              <a:t>voltarmos na definição da NR-34 onde se lê atividades que </a:t>
            </a:r>
            <a:r>
              <a:rPr lang="pt-BR" sz="1900" b="1" u="sng" dirty="0"/>
              <a:t>possam</a:t>
            </a:r>
            <a:r>
              <a:rPr lang="pt-BR" sz="1900" dirty="0"/>
              <a:t> gerar fontes de ignição por aquecimento, centelha ou chama é possível encaixar algumas atividades como a quente onde nem todos concordam. </a:t>
            </a:r>
            <a:endParaRPr lang="pt-BR" sz="1900" dirty="0" smtClean="0"/>
          </a:p>
          <a:p>
            <a:pPr marL="268605" marR="5080" indent="-256540" algn="just">
              <a:lnSpc>
                <a:spcPct val="100000"/>
              </a:lnSpc>
              <a:spcBef>
                <a:spcPts val="95"/>
              </a:spcBef>
              <a:tabLst>
                <a:tab pos="268605" algn="l"/>
              </a:tabLst>
            </a:pPr>
            <a:r>
              <a:rPr lang="pt-BR" sz="1900" dirty="0"/>
              <a:t>	</a:t>
            </a:r>
            <a:r>
              <a:rPr lang="pt-BR" sz="1900" dirty="0" smtClean="0"/>
              <a:t>Principalmente </a:t>
            </a:r>
            <a:r>
              <a:rPr lang="pt-BR" sz="1900" dirty="0"/>
              <a:t>quanto ao tema </a:t>
            </a:r>
            <a:r>
              <a:rPr lang="pt-BR" sz="1900" b="1" i="1" dirty="0"/>
              <a:t>geração de centelha. </a:t>
            </a:r>
            <a:endParaRPr lang="pt-BR" sz="1900" b="1" i="1" dirty="0" smtClean="0"/>
          </a:p>
          <a:p>
            <a:pPr marL="268605" marR="5080" indent="-256540" algn="just">
              <a:lnSpc>
                <a:spcPct val="100000"/>
              </a:lnSpc>
              <a:spcBef>
                <a:spcPts val="95"/>
              </a:spcBef>
              <a:tabLst>
                <a:tab pos="268605" algn="l"/>
              </a:tabLst>
            </a:pPr>
            <a:r>
              <a:rPr lang="pt-BR" sz="1900" b="1" i="1" dirty="0"/>
              <a:t>	</a:t>
            </a:r>
            <a:r>
              <a:rPr lang="pt-BR" sz="1900" dirty="0" smtClean="0"/>
              <a:t>Centelha </a:t>
            </a:r>
            <a:r>
              <a:rPr lang="pt-BR" sz="1900" dirty="0"/>
              <a:t>é uma partícula que se desprende de um corpo em brasa, sinônimo de faísca, partícula que emite luz por um tempo determinado ou ainda pode ser definido com uma descarga elétrica momentânea e luminosa que se desprende entre condutores ligados por um gás</a:t>
            </a:r>
            <a:endParaRPr sz="1900" dirty="0">
              <a:latin typeface="Arial"/>
              <a:cs typeface="Arial"/>
            </a:endParaRPr>
          </a:p>
        </p:txBody>
      </p:sp>
      <p:sp>
        <p:nvSpPr>
          <p:cNvPr id="4" name="object 4"/>
          <p:cNvSpPr/>
          <p:nvPr/>
        </p:nvSpPr>
        <p:spPr>
          <a:xfrm>
            <a:off x="1734311" y="381000"/>
            <a:ext cx="5733288" cy="46786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4670"/>
            <a:ext cx="3370852" cy="107332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872744" y="1839544"/>
            <a:ext cx="7653020" cy="4101465"/>
          </a:xfrm>
          <a:prstGeom prst="rect">
            <a:avLst/>
          </a:prstGeom>
        </p:spPr>
        <p:txBody>
          <a:bodyPr vert="horz" wrap="square" lIns="0" tIns="43180" rIns="0" bIns="0" rtlCol="0">
            <a:spAutoFit/>
          </a:bodyPr>
          <a:lstStyle/>
          <a:p>
            <a:pPr marL="268605" marR="17145" indent="-256540">
              <a:lnSpc>
                <a:spcPct val="90100"/>
              </a:lnSpc>
              <a:spcBef>
                <a:spcPts val="340"/>
              </a:spcBef>
              <a:tabLst>
                <a:tab pos="338455" algn="l"/>
              </a:tabLst>
            </a:pPr>
            <a:r>
              <a:rPr sz="1350" spc="-395" dirty="0">
                <a:solidFill>
                  <a:srgbClr val="2CA1BE"/>
                </a:solidFill>
                <a:latin typeface="Arial"/>
                <a:cs typeface="Arial"/>
              </a:rPr>
              <a:t>		</a:t>
            </a:r>
            <a:r>
              <a:rPr sz="2000" dirty="0">
                <a:latin typeface="Arial"/>
                <a:cs typeface="Arial"/>
              </a:rPr>
              <a:t>Um observador de trabalho a quente adequadamente treinado  terá que ser designado durante todas as operações de trabalho</a:t>
            </a:r>
            <a:r>
              <a:rPr sz="2000" spc="-240" dirty="0">
                <a:latin typeface="Arial"/>
                <a:cs typeface="Arial"/>
              </a:rPr>
              <a:t> </a:t>
            </a:r>
            <a:r>
              <a:rPr sz="2000" dirty="0">
                <a:latin typeface="Arial"/>
                <a:cs typeface="Arial"/>
              </a:rPr>
              <a:t>a  quente fora das áreas designadas para trabalho a</a:t>
            </a:r>
            <a:r>
              <a:rPr sz="2000" spc="-200" dirty="0">
                <a:latin typeface="Arial"/>
                <a:cs typeface="Arial"/>
              </a:rPr>
              <a:t> </a:t>
            </a:r>
            <a:r>
              <a:rPr sz="2000" dirty="0">
                <a:latin typeface="Arial"/>
                <a:cs typeface="Arial"/>
              </a:rPr>
              <a:t>quente.</a:t>
            </a:r>
            <a:endParaRPr sz="2000">
              <a:latin typeface="Arial"/>
              <a:cs typeface="Arial"/>
            </a:endParaRPr>
          </a:p>
          <a:p>
            <a:pPr>
              <a:lnSpc>
                <a:spcPct val="100000"/>
              </a:lnSpc>
              <a:spcBef>
                <a:spcPts val="10"/>
              </a:spcBef>
            </a:pPr>
            <a:endParaRPr sz="2600">
              <a:latin typeface="Times New Roman"/>
              <a:cs typeface="Times New Roman"/>
            </a:endParaRPr>
          </a:p>
          <a:p>
            <a:pPr marL="268605" marR="377190" indent="-256540">
              <a:lnSpc>
                <a:spcPts val="2160"/>
              </a:lnSpc>
              <a:tabLst>
                <a:tab pos="268605" algn="l"/>
              </a:tabLst>
            </a:pPr>
            <a:r>
              <a:rPr sz="1350" spc="-395" dirty="0">
                <a:solidFill>
                  <a:srgbClr val="2CA1BE"/>
                </a:solidFill>
                <a:latin typeface="Arial"/>
                <a:cs typeface="Arial"/>
              </a:rPr>
              <a:t>	</a:t>
            </a:r>
            <a:r>
              <a:rPr sz="2000" dirty="0">
                <a:latin typeface="Arial"/>
                <a:cs typeface="Arial"/>
              </a:rPr>
              <a:t>O Observador de </a:t>
            </a:r>
            <a:r>
              <a:rPr sz="2000" spc="-10" dirty="0">
                <a:latin typeface="Arial"/>
                <a:cs typeface="Arial"/>
              </a:rPr>
              <a:t>Trabalho </a:t>
            </a:r>
            <a:r>
              <a:rPr sz="2000" dirty="0">
                <a:latin typeface="Arial"/>
                <a:cs typeface="Arial"/>
              </a:rPr>
              <a:t>a quente terá que ser provido de  extintores portáteis apropriados para a classe de incêndio</a:t>
            </a:r>
            <a:r>
              <a:rPr sz="2000" spc="-170" dirty="0">
                <a:latin typeface="Arial"/>
                <a:cs typeface="Arial"/>
              </a:rPr>
              <a:t> </a:t>
            </a:r>
            <a:r>
              <a:rPr sz="2000" dirty="0">
                <a:latin typeface="Arial"/>
                <a:cs typeface="Arial"/>
              </a:rPr>
              <a:t>que  possa provavelmente</a:t>
            </a:r>
            <a:r>
              <a:rPr sz="2000" spc="-75" dirty="0">
                <a:latin typeface="Arial"/>
                <a:cs typeface="Arial"/>
              </a:rPr>
              <a:t> </a:t>
            </a:r>
            <a:r>
              <a:rPr sz="2000" spc="-15" dirty="0">
                <a:latin typeface="Arial"/>
                <a:cs typeface="Arial"/>
              </a:rPr>
              <a:t>ocorrer.</a:t>
            </a:r>
            <a:endParaRPr sz="2000">
              <a:latin typeface="Arial"/>
              <a:cs typeface="Arial"/>
            </a:endParaRPr>
          </a:p>
          <a:p>
            <a:pPr>
              <a:lnSpc>
                <a:spcPct val="100000"/>
              </a:lnSpc>
              <a:spcBef>
                <a:spcPts val="45"/>
              </a:spcBef>
            </a:pPr>
            <a:endParaRPr sz="2500">
              <a:latin typeface="Times New Roman"/>
              <a:cs typeface="Times New Roman"/>
            </a:endParaRPr>
          </a:p>
          <a:p>
            <a:pPr marL="268605" marR="5080" indent="-256540">
              <a:lnSpc>
                <a:spcPct val="90000"/>
              </a:lnSpc>
              <a:tabLst>
                <a:tab pos="268605" algn="l"/>
              </a:tabLst>
            </a:pPr>
            <a:r>
              <a:rPr sz="1350" spc="-395" dirty="0">
                <a:solidFill>
                  <a:srgbClr val="2CA1BE"/>
                </a:solidFill>
                <a:latin typeface="Arial"/>
                <a:cs typeface="Arial"/>
              </a:rPr>
              <a:t>	</a:t>
            </a:r>
            <a:r>
              <a:rPr sz="2000" dirty="0">
                <a:latin typeface="Arial"/>
                <a:cs typeface="Arial"/>
              </a:rPr>
              <a:t>O Observador de </a:t>
            </a:r>
            <a:r>
              <a:rPr sz="2000" spc="-10" dirty="0">
                <a:latin typeface="Arial"/>
                <a:cs typeface="Arial"/>
              </a:rPr>
              <a:t>Trabalho </a:t>
            </a:r>
            <a:r>
              <a:rPr sz="2000" dirty="0">
                <a:latin typeface="Arial"/>
                <a:cs typeface="Arial"/>
              </a:rPr>
              <a:t>a quente deverá ser orientado sobre</a:t>
            </a:r>
            <a:r>
              <a:rPr sz="2000" spc="-260" dirty="0">
                <a:latin typeface="Arial"/>
                <a:cs typeface="Arial"/>
              </a:rPr>
              <a:t> </a:t>
            </a:r>
            <a:r>
              <a:rPr sz="2000" dirty="0">
                <a:latin typeface="Arial"/>
                <a:cs typeface="Arial"/>
              </a:rPr>
              <a:t>o  que observar durante a execução do trabalho a quente, bem  como sobre o uso correto de equipamentos de extinção de  incêndio. </a:t>
            </a:r>
            <a:r>
              <a:rPr sz="2000" spc="-55" dirty="0">
                <a:latin typeface="Arial"/>
                <a:cs typeface="Arial"/>
              </a:rPr>
              <a:t>Terá </a:t>
            </a:r>
            <a:r>
              <a:rPr sz="2000" dirty="0">
                <a:latin typeface="Arial"/>
                <a:cs typeface="Arial"/>
              </a:rPr>
              <a:t>também que conhecer o método usado para  solicitar assistência na eventualidade de um incêndio (telefone  mais próximo, rádios de comunicação,</a:t>
            </a:r>
            <a:r>
              <a:rPr sz="2000" spc="-125" dirty="0">
                <a:latin typeface="Arial"/>
                <a:cs typeface="Arial"/>
              </a:rPr>
              <a:t> </a:t>
            </a:r>
            <a:r>
              <a:rPr sz="2000" dirty="0">
                <a:latin typeface="Arial"/>
                <a:cs typeface="Arial"/>
              </a:rPr>
              <a:t>etc.).</a:t>
            </a:r>
            <a:endParaRPr sz="2000">
              <a:latin typeface="Arial"/>
              <a:cs typeface="Arial"/>
            </a:endParaRPr>
          </a:p>
        </p:txBody>
      </p:sp>
      <p:sp>
        <p:nvSpPr>
          <p:cNvPr id="4" name="object 4"/>
          <p:cNvSpPr/>
          <p:nvPr/>
        </p:nvSpPr>
        <p:spPr>
          <a:xfrm>
            <a:off x="1304544" y="449580"/>
            <a:ext cx="6728459" cy="105765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4670"/>
            <a:ext cx="3370852" cy="107332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56945" y="1839544"/>
            <a:ext cx="7973695" cy="2354580"/>
          </a:xfrm>
          <a:prstGeom prst="rect">
            <a:avLst/>
          </a:prstGeom>
        </p:spPr>
        <p:txBody>
          <a:bodyPr vert="horz" wrap="square" lIns="0" tIns="43815" rIns="0" bIns="0" rtlCol="0">
            <a:spAutoFit/>
          </a:bodyPr>
          <a:lstStyle/>
          <a:p>
            <a:pPr marL="268605" marR="5080" indent="-256540">
              <a:lnSpc>
                <a:spcPct val="90000"/>
              </a:lnSpc>
              <a:spcBef>
                <a:spcPts val="345"/>
              </a:spcBef>
              <a:tabLst>
                <a:tab pos="268605" algn="l"/>
              </a:tabLst>
            </a:pPr>
            <a:r>
              <a:rPr sz="1350" spc="-395" dirty="0">
                <a:solidFill>
                  <a:srgbClr val="2CA1BE"/>
                </a:solidFill>
                <a:latin typeface="Arial"/>
                <a:cs typeface="Arial"/>
              </a:rPr>
              <a:t>	</a:t>
            </a:r>
            <a:r>
              <a:rPr sz="2000" spc="-5" dirty="0">
                <a:latin typeface="Arial"/>
                <a:cs typeface="Arial"/>
              </a:rPr>
              <a:t>Se </a:t>
            </a:r>
            <a:r>
              <a:rPr sz="2000" dirty="0">
                <a:latin typeface="Arial"/>
                <a:cs typeface="Arial"/>
              </a:rPr>
              <a:t>um trabalho a quente </a:t>
            </a:r>
            <a:r>
              <a:rPr sz="2000" spc="-5" dirty="0">
                <a:latin typeface="Arial"/>
                <a:cs typeface="Arial"/>
              </a:rPr>
              <a:t>tiver </a:t>
            </a:r>
            <a:r>
              <a:rPr sz="2000" dirty="0">
                <a:latin typeface="Arial"/>
                <a:cs typeface="Arial"/>
              </a:rPr>
              <a:t>que ser executado em áreas de </a:t>
            </a:r>
            <a:r>
              <a:rPr sz="2000" spc="-5" dirty="0">
                <a:latin typeface="Arial"/>
                <a:cs typeface="Arial"/>
              </a:rPr>
              <a:t>alto  </a:t>
            </a:r>
            <a:r>
              <a:rPr sz="2000" dirty="0">
                <a:latin typeface="Arial"/>
                <a:cs typeface="Arial"/>
              </a:rPr>
              <a:t>risco, incluindo a armazenagem, construções combustíveis, etc.,  linhas de mangueiras de incêndio terão que estar posicionadas</a:t>
            </a:r>
            <a:r>
              <a:rPr sz="2000" spc="-170" dirty="0">
                <a:latin typeface="Arial"/>
                <a:cs typeface="Arial"/>
              </a:rPr>
              <a:t> </a:t>
            </a:r>
            <a:r>
              <a:rPr sz="2000" dirty="0">
                <a:latin typeface="Arial"/>
                <a:cs typeface="Arial"/>
              </a:rPr>
              <a:t>para  uso</a:t>
            </a:r>
            <a:r>
              <a:rPr sz="2000" spc="-20" dirty="0">
                <a:latin typeface="Arial"/>
                <a:cs typeface="Arial"/>
              </a:rPr>
              <a:t> </a:t>
            </a:r>
            <a:r>
              <a:rPr sz="2000" dirty="0">
                <a:latin typeface="Arial"/>
                <a:cs typeface="Arial"/>
              </a:rPr>
              <a:t>imediato.</a:t>
            </a:r>
            <a:endParaRPr sz="2000">
              <a:latin typeface="Arial"/>
              <a:cs typeface="Arial"/>
            </a:endParaRPr>
          </a:p>
          <a:p>
            <a:pPr>
              <a:lnSpc>
                <a:spcPct val="100000"/>
              </a:lnSpc>
              <a:spcBef>
                <a:spcPts val="30"/>
              </a:spcBef>
            </a:pPr>
            <a:endParaRPr sz="2550">
              <a:latin typeface="Times New Roman"/>
              <a:cs typeface="Times New Roman"/>
            </a:endParaRPr>
          </a:p>
          <a:p>
            <a:pPr marL="268605" marR="469265" indent="-256540">
              <a:lnSpc>
                <a:spcPct val="90000"/>
              </a:lnSpc>
              <a:tabLst>
                <a:tab pos="268605" algn="l"/>
              </a:tabLst>
            </a:pPr>
            <a:r>
              <a:rPr sz="1350" spc="-395" dirty="0">
                <a:solidFill>
                  <a:srgbClr val="2CA1BE"/>
                </a:solidFill>
                <a:latin typeface="Arial"/>
                <a:cs typeface="Arial"/>
              </a:rPr>
              <a:t>	</a:t>
            </a:r>
            <a:r>
              <a:rPr sz="2000" spc="-5" dirty="0">
                <a:latin typeface="Arial"/>
                <a:cs typeface="Arial"/>
              </a:rPr>
              <a:t>Se </a:t>
            </a:r>
            <a:r>
              <a:rPr sz="2000" dirty="0">
                <a:latin typeface="Arial"/>
                <a:cs typeface="Arial"/>
              </a:rPr>
              <a:t>as condições mudarem e precauções adicionais se</a:t>
            </a:r>
            <a:r>
              <a:rPr sz="2000" spc="-135" dirty="0">
                <a:latin typeface="Arial"/>
                <a:cs typeface="Arial"/>
              </a:rPr>
              <a:t> </a:t>
            </a:r>
            <a:r>
              <a:rPr sz="2000" dirty="0">
                <a:latin typeface="Arial"/>
                <a:cs typeface="Arial"/>
              </a:rPr>
              <a:t>tornarem  necessárias, as operações de trabalho a quente terão que ser  interrompidas.</a:t>
            </a:r>
            <a:endParaRPr sz="2000">
              <a:latin typeface="Arial"/>
              <a:cs typeface="Arial"/>
            </a:endParaRPr>
          </a:p>
        </p:txBody>
      </p:sp>
      <p:sp>
        <p:nvSpPr>
          <p:cNvPr id="4" name="object 4"/>
          <p:cNvSpPr/>
          <p:nvPr/>
        </p:nvSpPr>
        <p:spPr>
          <a:xfrm>
            <a:off x="1341119" y="449580"/>
            <a:ext cx="6728459" cy="105765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4670"/>
            <a:ext cx="3370852" cy="107332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83793" y="1839544"/>
            <a:ext cx="7853680" cy="3177540"/>
          </a:xfrm>
          <a:prstGeom prst="rect">
            <a:avLst/>
          </a:prstGeom>
        </p:spPr>
        <p:txBody>
          <a:bodyPr vert="horz" wrap="square" lIns="0" tIns="43815" rIns="0" bIns="0" rtlCol="0">
            <a:spAutoFit/>
          </a:bodyPr>
          <a:lstStyle/>
          <a:p>
            <a:pPr marL="268605" marR="5080" indent="-256540">
              <a:lnSpc>
                <a:spcPct val="90000"/>
              </a:lnSpc>
              <a:spcBef>
                <a:spcPts val="345"/>
              </a:spcBef>
              <a:tabLst>
                <a:tab pos="268605" algn="l"/>
              </a:tabLst>
            </a:pPr>
            <a:r>
              <a:rPr sz="1350" spc="-395" dirty="0">
                <a:solidFill>
                  <a:srgbClr val="2CA1BE"/>
                </a:solidFill>
                <a:latin typeface="Arial"/>
                <a:cs typeface="Arial"/>
              </a:rPr>
              <a:t>	</a:t>
            </a:r>
            <a:r>
              <a:rPr sz="2000" dirty="0">
                <a:latin typeface="Arial"/>
                <a:cs typeface="Arial"/>
              </a:rPr>
              <a:t>Depois que o trabalho a quente estiver terminado, o executante e</a:t>
            </a:r>
            <a:r>
              <a:rPr sz="2000" spc="-220" dirty="0">
                <a:latin typeface="Arial"/>
                <a:cs typeface="Arial"/>
              </a:rPr>
              <a:t> </a:t>
            </a:r>
            <a:r>
              <a:rPr sz="2000" dirty="0">
                <a:latin typeface="Arial"/>
                <a:cs typeface="Arial"/>
              </a:rPr>
              <a:t>o  Observador de </a:t>
            </a:r>
            <a:r>
              <a:rPr sz="2000" spc="-10" dirty="0">
                <a:latin typeface="Arial"/>
                <a:cs typeface="Arial"/>
              </a:rPr>
              <a:t>Trabalho </a:t>
            </a:r>
            <a:r>
              <a:rPr sz="2000" dirty="0">
                <a:latin typeface="Arial"/>
                <a:cs typeface="Arial"/>
              </a:rPr>
              <a:t>a Quente devem verificar a área quanto a  possíveis fagulhas ocultas que possam causar um incêndio  posteriormente.</a:t>
            </a:r>
            <a:endParaRPr sz="2000">
              <a:latin typeface="Arial"/>
              <a:cs typeface="Arial"/>
            </a:endParaRPr>
          </a:p>
          <a:p>
            <a:pPr>
              <a:lnSpc>
                <a:spcPct val="100000"/>
              </a:lnSpc>
              <a:spcBef>
                <a:spcPts val="30"/>
              </a:spcBef>
            </a:pPr>
            <a:endParaRPr sz="2550">
              <a:latin typeface="Times New Roman"/>
              <a:cs typeface="Times New Roman"/>
            </a:endParaRPr>
          </a:p>
          <a:p>
            <a:pPr marL="268605" marR="90170" indent="-256540">
              <a:lnSpc>
                <a:spcPct val="90000"/>
              </a:lnSpc>
              <a:tabLst>
                <a:tab pos="268605" algn="l"/>
              </a:tabLst>
            </a:pPr>
            <a:r>
              <a:rPr sz="1350" spc="-395" dirty="0">
                <a:solidFill>
                  <a:srgbClr val="2CA1BE"/>
                </a:solidFill>
                <a:latin typeface="Arial"/>
                <a:cs typeface="Arial"/>
              </a:rPr>
              <a:t>	</a:t>
            </a:r>
            <a:r>
              <a:rPr sz="2000" spc="5" dirty="0">
                <a:latin typeface="Arial"/>
                <a:cs typeface="Arial"/>
              </a:rPr>
              <a:t>O </a:t>
            </a:r>
            <a:r>
              <a:rPr sz="2000" dirty="0">
                <a:latin typeface="Arial"/>
                <a:cs typeface="Arial"/>
              </a:rPr>
              <a:t>Observador de </a:t>
            </a:r>
            <a:r>
              <a:rPr sz="2000" spc="-10" dirty="0">
                <a:latin typeface="Arial"/>
                <a:cs typeface="Arial"/>
              </a:rPr>
              <a:t>Trabalho </a:t>
            </a:r>
            <a:r>
              <a:rPr sz="2000" dirty="0">
                <a:latin typeface="Arial"/>
                <a:cs typeface="Arial"/>
              </a:rPr>
              <a:t>a Quente terá que permanecer no</a:t>
            </a:r>
            <a:r>
              <a:rPr sz="2000" spc="-250" dirty="0">
                <a:latin typeface="Arial"/>
                <a:cs typeface="Arial"/>
              </a:rPr>
              <a:t> </a:t>
            </a:r>
            <a:r>
              <a:rPr sz="2000" dirty="0">
                <a:latin typeface="Arial"/>
                <a:cs typeface="Arial"/>
              </a:rPr>
              <a:t>local  após o término do trabalho para detectar quaisquer focos de  combustão lenta. Quando apropriado, a área acima e abaixo do  local do serviço ou em salas adjacentes também terá que ser  verificada. Aplica-se as áreas de baixo risco (escritórios,  laboratórios, etc) sem construção</a:t>
            </a:r>
            <a:r>
              <a:rPr sz="2000" spc="-165" dirty="0">
                <a:latin typeface="Arial"/>
                <a:cs typeface="Arial"/>
              </a:rPr>
              <a:t> </a:t>
            </a:r>
            <a:r>
              <a:rPr sz="2000" dirty="0">
                <a:latin typeface="Arial"/>
                <a:cs typeface="Arial"/>
              </a:rPr>
              <a:t>combustível.</a:t>
            </a:r>
            <a:endParaRPr sz="2000">
              <a:latin typeface="Arial"/>
              <a:cs typeface="Arial"/>
            </a:endParaRPr>
          </a:p>
        </p:txBody>
      </p:sp>
      <p:sp>
        <p:nvSpPr>
          <p:cNvPr id="4" name="object 4"/>
          <p:cNvSpPr/>
          <p:nvPr/>
        </p:nvSpPr>
        <p:spPr>
          <a:xfrm>
            <a:off x="734568" y="304800"/>
            <a:ext cx="7758683" cy="103022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4670"/>
            <a:ext cx="3370852" cy="107332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872744" y="1628647"/>
            <a:ext cx="7544434" cy="4062095"/>
          </a:xfrm>
          <a:prstGeom prst="rect">
            <a:avLst/>
          </a:prstGeom>
        </p:spPr>
        <p:txBody>
          <a:bodyPr vert="horz" wrap="square" lIns="0" tIns="43815" rIns="0" bIns="0" rtlCol="0">
            <a:spAutoFit/>
          </a:bodyPr>
          <a:lstStyle/>
          <a:p>
            <a:pPr marL="268605" marR="5080" indent="-256540">
              <a:lnSpc>
                <a:spcPts val="1939"/>
              </a:lnSpc>
              <a:spcBef>
                <a:spcPts val="345"/>
              </a:spcBef>
              <a:tabLst>
                <a:tab pos="268605" algn="l"/>
              </a:tabLst>
            </a:pPr>
            <a:r>
              <a:rPr sz="1200" spc="-340" dirty="0">
                <a:solidFill>
                  <a:srgbClr val="2CA1BE"/>
                </a:solidFill>
                <a:latin typeface="Arial"/>
                <a:cs typeface="Arial"/>
              </a:rPr>
              <a:t>	</a:t>
            </a:r>
            <a:r>
              <a:rPr sz="1800" spc="-45" dirty="0">
                <a:latin typeface="Arial"/>
                <a:cs typeface="Arial"/>
              </a:rPr>
              <a:t>Todos </a:t>
            </a:r>
            <a:r>
              <a:rPr sz="1800" spc="-10" dirty="0">
                <a:latin typeface="Arial"/>
                <a:cs typeface="Arial"/>
              </a:rPr>
              <a:t>os </a:t>
            </a:r>
            <a:r>
              <a:rPr sz="1800" spc="-5" dirty="0">
                <a:latin typeface="Arial"/>
                <a:cs typeface="Arial"/>
              </a:rPr>
              <a:t>trabalhos a quente deverão possuir autorização para executar  o mesmo.</a:t>
            </a:r>
            <a:endParaRPr sz="1800">
              <a:latin typeface="Arial"/>
              <a:cs typeface="Arial"/>
            </a:endParaRPr>
          </a:p>
          <a:p>
            <a:pPr>
              <a:lnSpc>
                <a:spcPct val="100000"/>
              </a:lnSpc>
            </a:pPr>
            <a:endParaRPr sz="2400">
              <a:latin typeface="Times New Roman"/>
              <a:cs typeface="Times New Roman"/>
            </a:endParaRPr>
          </a:p>
          <a:p>
            <a:pPr marL="268605" marR="168910" indent="-256540" algn="just">
              <a:lnSpc>
                <a:spcPts val="1939"/>
              </a:lnSpc>
            </a:pPr>
            <a:r>
              <a:rPr sz="1200" spc="-340" dirty="0">
                <a:solidFill>
                  <a:srgbClr val="2CA1BE"/>
                </a:solidFill>
                <a:latin typeface="Arial"/>
                <a:cs typeface="Arial"/>
              </a:rPr>
              <a:t></a:t>
            </a:r>
            <a:r>
              <a:rPr sz="1200" spc="1050" dirty="0">
                <a:solidFill>
                  <a:srgbClr val="2CA1BE"/>
                </a:solidFill>
                <a:latin typeface="Arial"/>
                <a:cs typeface="Arial"/>
              </a:rPr>
              <a:t> </a:t>
            </a:r>
            <a:r>
              <a:rPr sz="1800" dirty="0">
                <a:latin typeface="Arial"/>
                <a:cs typeface="Arial"/>
              </a:rPr>
              <a:t>Os </a:t>
            </a:r>
            <a:r>
              <a:rPr sz="1800" spc="-5" dirty="0">
                <a:latin typeface="Arial"/>
                <a:cs typeface="Arial"/>
              </a:rPr>
              <a:t>usuários de aparelhos de oxigênio/acetileno devem </a:t>
            </a:r>
            <a:r>
              <a:rPr sz="1800" spc="-15" dirty="0">
                <a:latin typeface="Arial"/>
                <a:cs typeface="Arial"/>
              </a:rPr>
              <a:t>inspecioná-los  </a:t>
            </a:r>
            <a:r>
              <a:rPr sz="1800" spc="-5" dirty="0">
                <a:latin typeface="Arial"/>
                <a:cs typeface="Arial"/>
              </a:rPr>
              <a:t>diária e mensalmente os conjuntos e preencher a check list específico  de inspeção</a:t>
            </a:r>
            <a:r>
              <a:rPr sz="1800" spc="10" dirty="0">
                <a:latin typeface="Arial"/>
                <a:cs typeface="Arial"/>
              </a:rPr>
              <a:t> </a:t>
            </a:r>
            <a:r>
              <a:rPr sz="1800" spc="-5" dirty="0">
                <a:latin typeface="Arial"/>
                <a:cs typeface="Arial"/>
              </a:rPr>
              <a:t>mensal.</a:t>
            </a:r>
            <a:endParaRPr sz="1800">
              <a:latin typeface="Arial"/>
              <a:cs typeface="Arial"/>
            </a:endParaRPr>
          </a:p>
          <a:p>
            <a:pPr>
              <a:lnSpc>
                <a:spcPct val="100000"/>
              </a:lnSpc>
              <a:spcBef>
                <a:spcPts val="15"/>
              </a:spcBef>
            </a:pPr>
            <a:endParaRPr sz="2350">
              <a:latin typeface="Times New Roman"/>
              <a:cs typeface="Times New Roman"/>
            </a:endParaRPr>
          </a:p>
          <a:p>
            <a:pPr marL="268605" marR="310515" indent="-256540">
              <a:lnSpc>
                <a:spcPct val="90000"/>
              </a:lnSpc>
              <a:tabLst>
                <a:tab pos="268605" algn="l"/>
              </a:tabLst>
            </a:pPr>
            <a:r>
              <a:rPr sz="1200" spc="-340" dirty="0">
                <a:solidFill>
                  <a:srgbClr val="2CA1BE"/>
                </a:solidFill>
                <a:latin typeface="Arial"/>
                <a:cs typeface="Arial"/>
              </a:rPr>
              <a:t>	</a:t>
            </a:r>
            <a:r>
              <a:rPr sz="1800" spc="-5" dirty="0">
                <a:latin typeface="Arial"/>
                <a:cs typeface="Arial"/>
              </a:rPr>
              <a:t>Atenção especial deve ser </a:t>
            </a:r>
            <a:r>
              <a:rPr sz="1800" spc="-10" dirty="0">
                <a:latin typeface="Arial"/>
                <a:cs typeface="Arial"/>
              </a:rPr>
              <a:t>dada </a:t>
            </a:r>
            <a:r>
              <a:rPr sz="1800" spc="-5" dirty="0">
                <a:latin typeface="Arial"/>
                <a:cs typeface="Arial"/>
              </a:rPr>
              <a:t>quanto à emissão de fagulhas em  </a:t>
            </a:r>
            <a:r>
              <a:rPr sz="1800" spc="-10" dirty="0">
                <a:latin typeface="Arial"/>
                <a:cs typeface="Arial"/>
              </a:rPr>
              <a:t>equipamentos </a:t>
            </a:r>
            <a:r>
              <a:rPr sz="1800" dirty="0">
                <a:latin typeface="Arial"/>
                <a:cs typeface="Arial"/>
              </a:rPr>
              <a:t>e </a:t>
            </a:r>
            <a:r>
              <a:rPr sz="1800" spc="-5" dirty="0">
                <a:latin typeface="Arial"/>
                <a:cs typeface="Arial"/>
              </a:rPr>
              <a:t>pessoas circunvizinhas, evitando-se </a:t>
            </a:r>
            <a:r>
              <a:rPr sz="1800" dirty="0">
                <a:latin typeface="Arial"/>
                <a:cs typeface="Arial"/>
              </a:rPr>
              <a:t>a </a:t>
            </a:r>
            <a:r>
              <a:rPr sz="1800" spc="-5" dirty="0">
                <a:latin typeface="Arial"/>
                <a:cs typeface="Arial"/>
              </a:rPr>
              <a:t>sobreposição  e/ou interferência </a:t>
            </a:r>
            <a:r>
              <a:rPr sz="1800" dirty="0">
                <a:latin typeface="Arial"/>
                <a:cs typeface="Arial"/>
              </a:rPr>
              <a:t>com </a:t>
            </a:r>
            <a:r>
              <a:rPr sz="1800" spc="-5" dirty="0">
                <a:latin typeface="Arial"/>
                <a:cs typeface="Arial"/>
              </a:rPr>
              <a:t>outros trabalhos respeitando a regra de </a:t>
            </a:r>
            <a:r>
              <a:rPr sz="1800" spc="-75" dirty="0">
                <a:latin typeface="Arial"/>
                <a:cs typeface="Arial"/>
              </a:rPr>
              <a:t>11  </a:t>
            </a:r>
            <a:r>
              <a:rPr sz="1800" dirty="0">
                <a:latin typeface="Arial"/>
                <a:cs typeface="Arial"/>
              </a:rPr>
              <a:t>metros.</a:t>
            </a:r>
            <a:endParaRPr sz="1800">
              <a:latin typeface="Arial"/>
              <a:cs typeface="Arial"/>
            </a:endParaRPr>
          </a:p>
          <a:p>
            <a:pPr>
              <a:lnSpc>
                <a:spcPct val="100000"/>
              </a:lnSpc>
              <a:spcBef>
                <a:spcPts val="20"/>
              </a:spcBef>
            </a:pPr>
            <a:endParaRPr sz="2400">
              <a:latin typeface="Times New Roman"/>
              <a:cs typeface="Times New Roman"/>
            </a:endParaRPr>
          </a:p>
          <a:p>
            <a:pPr marL="268605" marR="333375" indent="-256540">
              <a:lnSpc>
                <a:spcPts val="1939"/>
              </a:lnSpc>
              <a:tabLst>
                <a:tab pos="268605" algn="l"/>
              </a:tabLst>
            </a:pPr>
            <a:r>
              <a:rPr sz="1200" spc="-340" dirty="0">
                <a:solidFill>
                  <a:srgbClr val="2CA1BE"/>
                </a:solidFill>
                <a:latin typeface="Arial"/>
                <a:cs typeface="Arial"/>
              </a:rPr>
              <a:t>	</a:t>
            </a:r>
            <a:r>
              <a:rPr sz="1800" dirty="0">
                <a:latin typeface="Arial"/>
                <a:cs typeface="Arial"/>
              </a:rPr>
              <a:t>O </a:t>
            </a:r>
            <a:r>
              <a:rPr sz="1800" spc="-5" dirty="0">
                <a:latin typeface="Arial"/>
                <a:cs typeface="Arial"/>
              </a:rPr>
              <a:t>observador do trabalho a quente deve estar presente em todas as  atividades de trabalho a quente, durante a execução e após a  conclusão do</a:t>
            </a:r>
            <a:r>
              <a:rPr sz="1800" spc="15" dirty="0">
                <a:latin typeface="Arial"/>
                <a:cs typeface="Arial"/>
              </a:rPr>
              <a:t> </a:t>
            </a:r>
            <a:r>
              <a:rPr sz="1800" spc="-5" dirty="0">
                <a:latin typeface="Arial"/>
                <a:cs typeface="Arial"/>
              </a:rPr>
              <a:t>trabalho.</a:t>
            </a:r>
            <a:endParaRPr sz="1800">
              <a:latin typeface="Arial"/>
              <a:cs typeface="Arial"/>
            </a:endParaRPr>
          </a:p>
        </p:txBody>
      </p:sp>
      <p:sp>
        <p:nvSpPr>
          <p:cNvPr id="4" name="object 4"/>
          <p:cNvSpPr/>
          <p:nvPr/>
        </p:nvSpPr>
        <p:spPr>
          <a:xfrm>
            <a:off x="3732276" y="781812"/>
            <a:ext cx="1833372" cy="43586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4670"/>
            <a:ext cx="3370852" cy="107332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99896" y="1727149"/>
            <a:ext cx="7711440" cy="4231640"/>
          </a:xfrm>
          <a:prstGeom prst="rect">
            <a:avLst/>
          </a:prstGeom>
        </p:spPr>
        <p:txBody>
          <a:bodyPr vert="horz" wrap="square" lIns="0" tIns="12700" rIns="0" bIns="0" rtlCol="0">
            <a:spAutoFit/>
          </a:bodyPr>
          <a:lstStyle/>
          <a:p>
            <a:pPr marL="268605" marR="43180" indent="-256540">
              <a:lnSpc>
                <a:spcPct val="100000"/>
              </a:lnSpc>
              <a:spcBef>
                <a:spcPts val="100"/>
              </a:spcBef>
              <a:tabLst>
                <a:tab pos="268605" algn="l"/>
              </a:tabLst>
            </a:pPr>
            <a:r>
              <a:rPr sz="1200" spc="-340" dirty="0">
                <a:solidFill>
                  <a:srgbClr val="2CA1BE"/>
                </a:solidFill>
                <a:latin typeface="Arial"/>
                <a:cs typeface="Arial"/>
              </a:rPr>
              <a:t>	</a:t>
            </a:r>
            <a:r>
              <a:rPr sz="1800" dirty="0">
                <a:latin typeface="Arial"/>
                <a:cs typeface="Arial"/>
              </a:rPr>
              <a:t>As </a:t>
            </a:r>
            <a:r>
              <a:rPr sz="1800" spc="-10" dirty="0">
                <a:latin typeface="Arial"/>
                <a:cs typeface="Arial"/>
              </a:rPr>
              <a:t>mangueiras </a:t>
            </a:r>
            <a:r>
              <a:rPr sz="1800" dirty="0">
                <a:latin typeface="Arial"/>
                <a:cs typeface="Arial"/>
              </a:rPr>
              <a:t>e </a:t>
            </a:r>
            <a:r>
              <a:rPr sz="1800" spc="-5" dirty="0">
                <a:latin typeface="Arial"/>
                <a:cs typeface="Arial"/>
              </a:rPr>
              <a:t>canetas do conjunto </a:t>
            </a:r>
            <a:r>
              <a:rPr sz="1800" spc="-10" dirty="0">
                <a:latin typeface="Arial"/>
                <a:cs typeface="Arial"/>
              </a:rPr>
              <a:t>oxi-acetileno </a:t>
            </a:r>
            <a:r>
              <a:rPr sz="1800" spc="-5" dirty="0">
                <a:latin typeface="Arial"/>
                <a:cs typeface="Arial"/>
              </a:rPr>
              <a:t>deverão ser retiradas  do interior do espaço confinado durante os intervalos para refeições ou  paralisações dos</a:t>
            </a:r>
            <a:r>
              <a:rPr sz="1800" spc="35" dirty="0">
                <a:latin typeface="Arial"/>
                <a:cs typeface="Arial"/>
              </a:rPr>
              <a:t> </a:t>
            </a:r>
            <a:r>
              <a:rPr sz="1800" spc="-5" dirty="0">
                <a:latin typeface="Arial"/>
                <a:cs typeface="Arial"/>
              </a:rPr>
              <a:t>trabalhos.</a:t>
            </a:r>
            <a:endParaRPr sz="1800">
              <a:latin typeface="Arial"/>
              <a:cs typeface="Arial"/>
            </a:endParaRPr>
          </a:p>
          <a:p>
            <a:pPr>
              <a:lnSpc>
                <a:spcPct val="100000"/>
              </a:lnSpc>
              <a:spcBef>
                <a:spcPts val="35"/>
              </a:spcBef>
            </a:pPr>
            <a:endParaRPr sz="2550">
              <a:latin typeface="Times New Roman"/>
              <a:cs typeface="Times New Roman"/>
            </a:endParaRPr>
          </a:p>
          <a:p>
            <a:pPr marL="268605" marR="336550" indent="-256540">
              <a:lnSpc>
                <a:spcPct val="100000"/>
              </a:lnSpc>
              <a:tabLst>
                <a:tab pos="268605" algn="l"/>
              </a:tabLst>
            </a:pPr>
            <a:r>
              <a:rPr sz="1200" spc="-340" dirty="0">
                <a:solidFill>
                  <a:srgbClr val="2CA1BE"/>
                </a:solidFill>
                <a:latin typeface="Arial"/>
                <a:cs typeface="Arial"/>
              </a:rPr>
              <a:t>	</a:t>
            </a:r>
            <a:r>
              <a:rPr sz="1800" dirty="0">
                <a:latin typeface="Arial"/>
                <a:cs typeface="Arial"/>
              </a:rPr>
              <a:t>As </a:t>
            </a:r>
            <a:r>
              <a:rPr sz="1800" spc="-5" dirty="0">
                <a:latin typeface="Arial"/>
                <a:cs typeface="Arial"/>
              </a:rPr>
              <a:t>oficinas são consideradas áreas de trabalho a quente e </a:t>
            </a:r>
            <a:r>
              <a:rPr sz="1800" spc="-10" dirty="0">
                <a:latin typeface="Arial"/>
                <a:cs typeface="Arial"/>
              </a:rPr>
              <a:t>quando </a:t>
            </a:r>
            <a:r>
              <a:rPr sz="1800" dirty="0">
                <a:latin typeface="Arial"/>
                <a:cs typeface="Arial"/>
              </a:rPr>
              <a:t>for  </a:t>
            </a:r>
            <a:r>
              <a:rPr sz="1800" spc="-5" dirty="0">
                <a:latin typeface="Arial"/>
                <a:cs typeface="Arial"/>
              </a:rPr>
              <a:t>prático todo trabalho a quente será conduzido nessa(s)</a:t>
            </a:r>
            <a:r>
              <a:rPr sz="1800" spc="100" dirty="0">
                <a:latin typeface="Arial"/>
                <a:cs typeface="Arial"/>
              </a:rPr>
              <a:t> </a:t>
            </a:r>
            <a:r>
              <a:rPr sz="1800" spc="-5" dirty="0">
                <a:latin typeface="Arial"/>
                <a:cs typeface="Arial"/>
              </a:rPr>
              <a:t>área(s).</a:t>
            </a:r>
            <a:endParaRPr sz="1800">
              <a:latin typeface="Arial"/>
              <a:cs typeface="Arial"/>
            </a:endParaRPr>
          </a:p>
          <a:p>
            <a:pPr>
              <a:lnSpc>
                <a:spcPct val="100000"/>
              </a:lnSpc>
              <a:spcBef>
                <a:spcPts val="20"/>
              </a:spcBef>
            </a:pPr>
            <a:endParaRPr sz="2550">
              <a:latin typeface="Times New Roman"/>
              <a:cs typeface="Times New Roman"/>
            </a:endParaRPr>
          </a:p>
          <a:p>
            <a:pPr marL="268605" marR="821690" indent="-256540">
              <a:lnSpc>
                <a:spcPct val="100000"/>
              </a:lnSpc>
              <a:tabLst>
                <a:tab pos="268605" algn="l"/>
              </a:tabLst>
            </a:pPr>
            <a:r>
              <a:rPr sz="1200" spc="-340" dirty="0">
                <a:solidFill>
                  <a:srgbClr val="2CA1BE"/>
                </a:solidFill>
                <a:latin typeface="Arial"/>
                <a:cs typeface="Arial"/>
              </a:rPr>
              <a:t>	</a:t>
            </a:r>
            <a:r>
              <a:rPr sz="1800" spc="-5" dirty="0">
                <a:latin typeface="Arial"/>
                <a:cs typeface="Arial"/>
              </a:rPr>
              <a:t>Essa(s) área(s) será(ão) localizada(s) longe de depósitos de  combustíveis e </a:t>
            </a:r>
            <a:r>
              <a:rPr sz="1800" spc="-10" dirty="0">
                <a:latin typeface="Arial"/>
                <a:cs typeface="Arial"/>
              </a:rPr>
              <a:t>de </a:t>
            </a:r>
            <a:r>
              <a:rPr sz="1800" spc="-5" dirty="0">
                <a:latin typeface="Arial"/>
                <a:cs typeface="Arial"/>
              </a:rPr>
              <a:t>materiais inflamáveis e terão necessariamente  proteção contra</a:t>
            </a:r>
            <a:r>
              <a:rPr sz="1800" spc="5" dirty="0">
                <a:latin typeface="Arial"/>
                <a:cs typeface="Arial"/>
              </a:rPr>
              <a:t> </a:t>
            </a:r>
            <a:r>
              <a:rPr sz="1800" spc="-5" dirty="0">
                <a:latin typeface="Arial"/>
                <a:cs typeface="Arial"/>
              </a:rPr>
              <a:t>incêndio.</a:t>
            </a:r>
            <a:endParaRPr sz="1800">
              <a:latin typeface="Arial"/>
              <a:cs typeface="Arial"/>
            </a:endParaRPr>
          </a:p>
          <a:p>
            <a:pPr>
              <a:lnSpc>
                <a:spcPct val="100000"/>
              </a:lnSpc>
              <a:spcBef>
                <a:spcPts val="30"/>
              </a:spcBef>
            </a:pPr>
            <a:endParaRPr sz="2400">
              <a:latin typeface="Times New Roman"/>
              <a:cs typeface="Times New Roman"/>
            </a:endParaRPr>
          </a:p>
          <a:p>
            <a:pPr marL="268605" marR="5080" indent="-256540">
              <a:lnSpc>
                <a:spcPct val="110000"/>
              </a:lnSpc>
              <a:tabLst>
                <a:tab pos="268605" algn="l"/>
              </a:tabLst>
            </a:pPr>
            <a:r>
              <a:rPr sz="1200" spc="-340" dirty="0">
                <a:solidFill>
                  <a:srgbClr val="2CA1BE"/>
                </a:solidFill>
                <a:latin typeface="Arial"/>
                <a:cs typeface="Arial"/>
              </a:rPr>
              <a:t>	</a:t>
            </a:r>
            <a:r>
              <a:rPr sz="1800" spc="-5" dirty="0">
                <a:latin typeface="Arial"/>
                <a:cs typeface="Arial"/>
              </a:rPr>
              <a:t>Quando da realização de trabalho a quente em ambientes confinados, os  executantes somente poderão acessar o local depois de liberado o  acesso por trabalhador</a:t>
            </a:r>
            <a:r>
              <a:rPr sz="1800" spc="35" dirty="0">
                <a:latin typeface="Arial"/>
                <a:cs typeface="Arial"/>
              </a:rPr>
              <a:t> </a:t>
            </a:r>
            <a:r>
              <a:rPr sz="1800" spc="-5" dirty="0">
                <a:latin typeface="Arial"/>
                <a:cs typeface="Arial"/>
              </a:rPr>
              <a:t>autorizado.</a:t>
            </a:r>
            <a:endParaRPr sz="1800">
              <a:latin typeface="Arial"/>
              <a:cs typeface="Arial"/>
            </a:endParaRPr>
          </a:p>
        </p:txBody>
      </p:sp>
      <p:sp>
        <p:nvSpPr>
          <p:cNvPr id="4" name="object 4"/>
          <p:cNvSpPr/>
          <p:nvPr/>
        </p:nvSpPr>
        <p:spPr>
          <a:xfrm>
            <a:off x="3732276" y="781812"/>
            <a:ext cx="1833372" cy="43586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4670"/>
            <a:ext cx="3370852" cy="107332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00683" y="691895"/>
            <a:ext cx="1137690" cy="232769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579364" y="548640"/>
            <a:ext cx="2481072" cy="158496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484120" y="260604"/>
            <a:ext cx="2590800" cy="1655064"/>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7092695" y="2350007"/>
            <a:ext cx="1165859" cy="2708148"/>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251459" y="3645408"/>
            <a:ext cx="2590800" cy="1758695"/>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4788408" y="5300471"/>
            <a:ext cx="2331719" cy="1301496"/>
          </a:xfrm>
          <a:prstGeom prst="rect">
            <a:avLst/>
          </a:prstGeom>
          <a:blipFill>
            <a:blip r:embed="rId8" cstate="print"/>
            <a:stretch>
              <a:fillRect/>
            </a:stretch>
          </a:blipFill>
        </p:spPr>
        <p:txBody>
          <a:bodyPr wrap="square" lIns="0" tIns="0" rIns="0" bIns="0" rtlCol="0"/>
          <a:lstStyle/>
          <a:p>
            <a:endParaRPr/>
          </a:p>
        </p:txBody>
      </p:sp>
      <p:sp>
        <p:nvSpPr>
          <p:cNvPr id="9" name="object 9"/>
          <p:cNvSpPr txBox="1"/>
          <p:nvPr/>
        </p:nvSpPr>
        <p:spPr>
          <a:xfrm>
            <a:off x="3332226" y="2234310"/>
            <a:ext cx="2970530" cy="2804795"/>
          </a:xfrm>
          <a:prstGeom prst="rect">
            <a:avLst/>
          </a:prstGeom>
        </p:spPr>
        <p:txBody>
          <a:bodyPr vert="horz" wrap="square" lIns="0" tIns="12700" rIns="0" bIns="0" rtlCol="0">
            <a:spAutoFit/>
          </a:bodyPr>
          <a:lstStyle/>
          <a:p>
            <a:pPr marL="520065">
              <a:lnSpc>
                <a:spcPct val="100000"/>
              </a:lnSpc>
              <a:spcBef>
                <a:spcPts val="100"/>
              </a:spcBef>
            </a:pPr>
            <a:r>
              <a:rPr sz="2400" b="1" spc="-5" dirty="0">
                <a:latin typeface="Arial"/>
                <a:cs typeface="Arial"/>
              </a:rPr>
              <a:t>Lembre-se</a:t>
            </a:r>
            <a:endParaRPr sz="2400">
              <a:latin typeface="Arial"/>
              <a:cs typeface="Arial"/>
            </a:endParaRPr>
          </a:p>
          <a:p>
            <a:pPr marL="12700" marR="5080">
              <a:lnSpc>
                <a:spcPct val="100000"/>
              </a:lnSpc>
              <a:spcBef>
                <a:spcPts val="1714"/>
              </a:spcBef>
            </a:pPr>
            <a:r>
              <a:rPr sz="2400" b="1" spc="-5" dirty="0">
                <a:latin typeface="Arial"/>
                <a:cs typeface="Arial"/>
              </a:rPr>
              <a:t>Antes </a:t>
            </a:r>
            <a:r>
              <a:rPr sz="2400" b="1" dirty="0">
                <a:latin typeface="Arial"/>
                <a:cs typeface="Arial"/>
              </a:rPr>
              <a:t>de iniciar o  </a:t>
            </a:r>
            <a:r>
              <a:rPr sz="2400" b="1" spc="-5" dirty="0">
                <a:latin typeface="Arial"/>
                <a:cs typeface="Arial"/>
              </a:rPr>
              <a:t>serviço cheque se  todos os  equipamentos</a:t>
            </a:r>
            <a:r>
              <a:rPr sz="2400" b="1" spc="-40" dirty="0">
                <a:latin typeface="Arial"/>
                <a:cs typeface="Arial"/>
              </a:rPr>
              <a:t> </a:t>
            </a:r>
            <a:r>
              <a:rPr sz="2400" b="1" spc="-5" dirty="0">
                <a:latin typeface="Arial"/>
                <a:cs typeface="Arial"/>
              </a:rPr>
              <a:t>estão  </a:t>
            </a:r>
            <a:r>
              <a:rPr sz="2400" b="1" dirty="0">
                <a:latin typeface="Arial"/>
                <a:cs typeface="Arial"/>
              </a:rPr>
              <a:t>em </a:t>
            </a:r>
            <a:r>
              <a:rPr sz="2400" b="1" spc="-5" dirty="0">
                <a:latin typeface="Arial"/>
                <a:cs typeface="Arial"/>
              </a:rPr>
              <a:t>plenas  condições de</a:t>
            </a:r>
            <a:r>
              <a:rPr sz="2400" b="1" spc="-35" dirty="0">
                <a:latin typeface="Arial"/>
                <a:cs typeface="Arial"/>
              </a:rPr>
              <a:t> </a:t>
            </a:r>
            <a:r>
              <a:rPr sz="2400" b="1" spc="-5" dirty="0">
                <a:latin typeface="Arial"/>
                <a:cs typeface="Arial"/>
              </a:rPr>
              <a:t>uso.</a:t>
            </a:r>
            <a:endParaRPr sz="2400">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4670"/>
            <a:ext cx="3370852" cy="107332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788408" y="4942332"/>
            <a:ext cx="1828799" cy="17526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908048" y="4942332"/>
            <a:ext cx="1447800" cy="125577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516623" y="620268"/>
            <a:ext cx="1780031" cy="158496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493008" y="333756"/>
            <a:ext cx="1700330" cy="1633728"/>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6705600" y="2924555"/>
            <a:ext cx="2333244" cy="1604772"/>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251459" y="1484375"/>
            <a:ext cx="2340864" cy="2161032"/>
          </a:xfrm>
          <a:prstGeom prst="rect">
            <a:avLst/>
          </a:prstGeom>
          <a:blipFill>
            <a:blip r:embed="rId8" cstate="print"/>
            <a:stretch>
              <a:fillRect/>
            </a:stretch>
          </a:blipFill>
        </p:spPr>
        <p:txBody>
          <a:bodyPr wrap="square" lIns="0" tIns="0" rIns="0" bIns="0" rtlCol="0"/>
          <a:lstStyle/>
          <a:p>
            <a:endParaRPr/>
          </a:p>
        </p:txBody>
      </p:sp>
      <p:sp>
        <p:nvSpPr>
          <p:cNvPr id="9" name="object 9"/>
          <p:cNvSpPr txBox="1"/>
          <p:nvPr/>
        </p:nvSpPr>
        <p:spPr>
          <a:xfrm>
            <a:off x="2779522" y="2155063"/>
            <a:ext cx="3709035" cy="2769235"/>
          </a:xfrm>
          <a:prstGeom prst="rect">
            <a:avLst/>
          </a:prstGeom>
        </p:spPr>
        <p:txBody>
          <a:bodyPr vert="horz" wrap="square" lIns="0" tIns="12700" rIns="0" bIns="0" rtlCol="0">
            <a:spAutoFit/>
          </a:bodyPr>
          <a:lstStyle/>
          <a:p>
            <a:pPr marL="12700" marR="5080">
              <a:lnSpc>
                <a:spcPct val="100000"/>
              </a:lnSpc>
              <a:spcBef>
                <a:spcPts val="100"/>
              </a:spcBef>
            </a:pPr>
            <a:r>
              <a:rPr sz="3600" b="1" spc="-55" dirty="0">
                <a:latin typeface="Arial"/>
                <a:cs typeface="Arial"/>
              </a:rPr>
              <a:t>Todos </a:t>
            </a:r>
            <a:r>
              <a:rPr sz="3600" b="1" spc="-5" dirty="0">
                <a:latin typeface="Arial"/>
                <a:cs typeface="Arial"/>
              </a:rPr>
              <a:t>os EPIs  deverão estar  disponíveis </a:t>
            </a:r>
            <a:r>
              <a:rPr sz="3600" b="1" dirty="0">
                <a:latin typeface="Arial"/>
                <a:cs typeface="Arial"/>
              </a:rPr>
              <a:t>e</a:t>
            </a:r>
            <a:r>
              <a:rPr sz="3600" b="1" spc="-60" dirty="0">
                <a:latin typeface="Arial"/>
                <a:cs typeface="Arial"/>
              </a:rPr>
              <a:t> </a:t>
            </a:r>
            <a:r>
              <a:rPr sz="3600" b="1" dirty="0">
                <a:latin typeface="Arial"/>
                <a:cs typeface="Arial"/>
              </a:rPr>
              <a:t>em  </a:t>
            </a:r>
            <a:r>
              <a:rPr sz="3600" b="1" spc="-5" dirty="0">
                <a:latin typeface="Arial"/>
                <a:cs typeface="Arial"/>
              </a:rPr>
              <a:t>perfeitas  condições</a:t>
            </a:r>
            <a:endParaRPr sz="360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4670"/>
            <a:ext cx="3370852" cy="107332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923158" y="641730"/>
            <a:ext cx="3760470" cy="3317875"/>
          </a:xfrm>
          <a:prstGeom prst="rect">
            <a:avLst/>
          </a:prstGeom>
        </p:spPr>
        <p:txBody>
          <a:bodyPr vert="horz" wrap="square" lIns="0" tIns="12700" rIns="0" bIns="0" rtlCol="0">
            <a:spAutoFit/>
          </a:bodyPr>
          <a:lstStyle/>
          <a:p>
            <a:pPr marL="12700" marR="5080">
              <a:lnSpc>
                <a:spcPct val="100000"/>
              </a:lnSpc>
              <a:spcBef>
                <a:spcPts val="100"/>
              </a:spcBef>
            </a:pPr>
            <a:r>
              <a:rPr sz="3600" b="1" spc="-5" dirty="0">
                <a:latin typeface="Arial"/>
                <a:cs typeface="Arial"/>
              </a:rPr>
              <a:t>Faça </a:t>
            </a:r>
            <a:r>
              <a:rPr sz="3600" b="1" dirty="0">
                <a:latin typeface="Arial"/>
                <a:cs typeface="Arial"/>
              </a:rPr>
              <a:t>todos </a:t>
            </a:r>
            <a:r>
              <a:rPr sz="3600" b="1" spc="-5" dirty="0">
                <a:latin typeface="Arial"/>
                <a:cs typeface="Arial"/>
              </a:rPr>
              <a:t>os  bloqueios </a:t>
            </a:r>
            <a:r>
              <a:rPr sz="3600" b="1" dirty="0">
                <a:latin typeface="Arial"/>
                <a:cs typeface="Arial"/>
              </a:rPr>
              <a:t>de  </a:t>
            </a:r>
            <a:r>
              <a:rPr sz="3600" b="1" spc="-5" dirty="0">
                <a:latin typeface="Arial"/>
                <a:cs typeface="Arial"/>
              </a:rPr>
              <a:t>segurança  </a:t>
            </a:r>
            <a:r>
              <a:rPr sz="3600" b="1" dirty="0">
                <a:latin typeface="Arial"/>
                <a:cs typeface="Arial"/>
              </a:rPr>
              <a:t>necessários</a:t>
            </a:r>
            <a:r>
              <a:rPr sz="3600" b="1" spc="-100" dirty="0">
                <a:latin typeface="Arial"/>
                <a:cs typeface="Arial"/>
              </a:rPr>
              <a:t> </a:t>
            </a:r>
            <a:r>
              <a:rPr sz="3600" b="1" spc="-5" dirty="0">
                <a:latin typeface="Arial"/>
                <a:cs typeface="Arial"/>
              </a:rPr>
              <a:t>para  realização </a:t>
            </a:r>
            <a:r>
              <a:rPr sz="3600" b="1" dirty="0">
                <a:latin typeface="Arial"/>
                <a:cs typeface="Arial"/>
              </a:rPr>
              <a:t>do  serviço</a:t>
            </a:r>
            <a:endParaRPr sz="3600">
              <a:latin typeface="Arial"/>
              <a:cs typeface="Arial"/>
            </a:endParaRPr>
          </a:p>
        </p:txBody>
      </p:sp>
      <p:sp>
        <p:nvSpPr>
          <p:cNvPr id="5" name="object 5"/>
          <p:cNvSpPr/>
          <p:nvPr/>
        </p:nvSpPr>
        <p:spPr>
          <a:xfrm>
            <a:off x="0" y="3802684"/>
            <a:ext cx="4087317" cy="272265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300215" y="3153155"/>
            <a:ext cx="2401824" cy="3372612"/>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076444" y="1700783"/>
            <a:ext cx="3636263" cy="4357116"/>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46303" y="2514345"/>
            <a:ext cx="3771265" cy="1489710"/>
          </a:xfrm>
          <a:prstGeom prst="rect">
            <a:avLst/>
          </a:prstGeom>
        </p:spPr>
        <p:txBody>
          <a:bodyPr vert="horz" wrap="square" lIns="0" tIns="13335" rIns="0" bIns="0" rtlCol="0">
            <a:spAutoFit/>
          </a:bodyPr>
          <a:lstStyle/>
          <a:p>
            <a:pPr marL="12700" marR="5080">
              <a:lnSpc>
                <a:spcPct val="100000"/>
              </a:lnSpc>
              <a:spcBef>
                <a:spcPts val="105"/>
              </a:spcBef>
            </a:pPr>
            <a:r>
              <a:rPr sz="3200" b="1" dirty="0">
                <a:latin typeface="Arial"/>
                <a:cs typeface="Arial"/>
              </a:rPr>
              <a:t>Só </a:t>
            </a:r>
            <a:r>
              <a:rPr sz="3200" b="1" spc="-5" dirty="0">
                <a:latin typeface="Arial"/>
                <a:cs typeface="Arial"/>
              </a:rPr>
              <a:t>inicie </a:t>
            </a:r>
            <a:r>
              <a:rPr sz="3200" b="1" dirty="0">
                <a:latin typeface="Arial"/>
                <a:cs typeface="Arial"/>
              </a:rPr>
              <a:t>o</a:t>
            </a:r>
            <a:r>
              <a:rPr sz="3200" b="1" spc="-100" dirty="0">
                <a:latin typeface="Arial"/>
                <a:cs typeface="Arial"/>
              </a:rPr>
              <a:t> </a:t>
            </a:r>
            <a:r>
              <a:rPr sz="3200" b="1" dirty="0">
                <a:latin typeface="Arial"/>
                <a:cs typeface="Arial"/>
              </a:rPr>
              <a:t>trabalho  após a </a:t>
            </a:r>
            <a:r>
              <a:rPr sz="3200" b="1" spc="-5" dirty="0">
                <a:latin typeface="Arial"/>
                <a:cs typeface="Arial"/>
              </a:rPr>
              <a:t>devida  liberação.</a:t>
            </a:r>
            <a:endParaRPr sz="3200">
              <a:latin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4670"/>
            <a:ext cx="3370852" cy="107332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39495" y="620268"/>
            <a:ext cx="3864864" cy="260451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788408" y="620268"/>
            <a:ext cx="3886199" cy="263194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39495" y="3285744"/>
            <a:ext cx="3886200" cy="250240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4788408" y="3285744"/>
            <a:ext cx="3860291" cy="2514599"/>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4670"/>
            <a:ext cx="3370852" cy="107332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28268" y="1873072"/>
            <a:ext cx="7538084" cy="4304030"/>
          </a:xfrm>
          <a:prstGeom prst="rect">
            <a:avLst/>
          </a:prstGeom>
        </p:spPr>
        <p:txBody>
          <a:bodyPr vert="horz" wrap="square" lIns="0" tIns="12065" rIns="0" bIns="0" rtlCol="0">
            <a:spAutoFit/>
          </a:bodyPr>
          <a:lstStyle/>
          <a:p>
            <a:pPr marL="268605" marR="5080" indent="-256540">
              <a:lnSpc>
                <a:spcPct val="100000"/>
              </a:lnSpc>
              <a:spcBef>
                <a:spcPts val="95"/>
              </a:spcBef>
              <a:tabLst>
                <a:tab pos="268605" algn="l"/>
              </a:tabLst>
            </a:pPr>
            <a:r>
              <a:rPr sz="1100" spc="-330" dirty="0">
                <a:solidFill>
                  <a:srgbClr val="2CA1BE"/>
                </a:solidFill>
                <a:latin typeface="Arial"/>
                <a:cs typeface="Arial"/>
              </a:rPr>
              <a:t>	</a:t>
            </a:r>
            <a:r>
              <a:rPr sz="1600" spc="-5" dirty="0">
                <a:latin typeface="Arial"/>
                <a:cs typeface="Arial"/>
              </a:rPr>
              <a:t>Qualquer operação temporária que envolva chamas abertas, na qual o calor  gerado é de intensidade e magnitude suficientes para causar a ignição de  combustíveis sólidos, líquidos ou gasosos. São exemplos de trabalhos a</a:t>
            </a:r>
            <a:r>
              <a:rPr sz="1600" spc="140" dirty="0">
                <a:latin typeface="Arial"/>
                <a:cs typeface="Arial"/>
              </a:rPr>
              <a:t> </a:t>
            </a:r>
            <a:r>
              <a:rPr sz="1600" spc="-5" dirty="0">
                <a:latin typeface="Arial"/>
                <a:cs typeface="Arial"/>
              </a:rPr>
              <a:t>quente:</a:t>
            </a:r>
            <a:endParaRPr sz="1600" dirty="0">
              <a:latin typeface="Arial"/>
              <a:cs typeface="Arial"/>
            </a:endParaRPr>
          </a:p>
          <a:p>
            <a:pPr>
              <a:lnSpc>
                <a:spcPct val="100000"/>
              </a:lnSpc>
              <a:spcBef>
                <a:spcPts val="20"/>
              </a:spcBef>
            </a:pPr>
            <a:endParaRPr sz="2350" dirty="0">
              <a:latin typeface="Times New Roman"/>
              <a:cs typeface="Times New Roman"/>
            </a:endParaRPr>
          </a:p>
          <a:p>
            <a:pPr marL="762635" indent="-229235">
              <a:lnSpc>
                <a:spcPct val="100000"/>
              </a:lnSpc>
              <a:spcBef>
                <a:spcPts val="5"/>
              </a:spcBef>
              <a:buClr>
                <a:srgbClr val="DA1F28"/>
              </a:buClr>
              <a:buChar char=""/>
              <a:tabLst>
                <a:tab pos="762635" algn="l"/>
                <a:tab pos="763270" algn="l"/>
              </a:tabLst>
            </a:pPr>
            <a:r>
              <a:rPr sz="1400" spc="-5" dirty="0">
                <a:latin typeface="Arial"/>
                <a:cs typeface="Arial"/>
              </a:rPr>
              <a:t>Corte </a:t>
            </a:r>
            <a:r>
              <a:rPr sz="1400" dirty="0">
                <a:latin typeface="Arial"/>
                <a:cs typeface="Arial"/>
              </a:rPr>
              <a:t>e solda com</a:t>
            </a:r>
            <a:r>
              <a:rPr sz="1400" spc="-90" dirty="0">
                <a:latin typeface="Arial"/>
                <a:cs typeface="Arial"/>
              </a:rPr>
              <a:t> </a:t>
            </a:r>
            <a:r>
              <a:rPr sz="1400" dirty="0">
                <a:latin typeface="Arial"/>
                <a:cs typeface="Arial"/>
              </a:rPr>
              <a:t>maçarico</a:t>
            </a:r>
          </a:p>
          <a:p>
            <a:pPr>
              <a:lnSpc>
                <a:spcPct val="100000"/>
              </a:lnSpc>
              <a:buClr>
                <a:srgbClr val="DA1F28"/>
              </a:buClr>
              <a:buFont typeface="Arial"/>
              <a:buChar char=""/>
            </a:pPr>
            <a:endParaRPr sz="1950" dirty="0">
              <a:latin typeface="Times New Roman"/>
              <a:cs typeface="Times New Roman"/>
            </a:endParaRPr>
          </a:p>
          <a:p>
            <a:pPr marL="762635" indent="-229235">
              <a:lnSpc>
                <a:spcPct val="100000"/>
              </a:lnSpc>
              <a:buClr>
                <a:srgbClr val="DA1F28"/>
              </a:buClr>
              <a:buChar char=""/>
              <a:tabLst>
                <a:tab pos="762635" algn="l"/>
                <a:tab pos="763270" algn="l"/>
              </a:tabLst>
            </a:pPr>
            <a:r>
              <a:rPr sz="1400" dirty="0">
                <a:latin typeface="Arial"/>
                <a:cs typeface="Arial"/>
              </a:rPr>
              <a:t>Corte com</a:t>
            </a:r>
            <a:r>
              <a:rPr sz="1400" spc="-55" dirty="0">
                <a:latin typeface="Arial"/>
                <a:cs typeface="Arial"/>
              </a:rPr>
              <a:t> </a:t>
            </a:r>
            <a:r>
              <a:rPr sz="1400" dirty="0">
                <a:latin typeface="Arial"/>
                <a:cs typeface="Arial"/>
              </a:rPr>
              <a:t>grafite</a:t>
            </a:r>
          </a:p>
          <a:p>
            <a:pPr>
              <a:lnSpc>
                <a:spcPct val="100000"/>
              </a:lnSpc>
              <a:spcBef>
                <a:spcPts val="50"/>
              </a:spcBef>
              <a:buClr>
                <a:srgbClr val="DA1F28"/>
              </a:buClr>
              <a:buFont typeface="Arial"/>
              <a:buChar char=""/>
            </a:pPr>
            <a:endParaRPr sz="1900" dirty="0">
              <a:latin typeface="Times New Roman"/>
              <a:cs typeface="Times New Roman"/>
            </a:endParaRPr>
          </a:p>
          <a:p>
            <a:pPr marL="762635" indent="-229235">
              <a:lnSpc>
                <a:spcPct val="100000"/>
              </a:lnSpc>
              <a:buClr>
                <a:srgbClr val="DA1F28"/>
              </a:buClr>
              <a:buChar char=""/>
              <a:tabLst>
                <a:tab pos="762635" algn="l"/>
                <a:tab pos="763270" algn="l"/>
              </a:tabLst>
            </a:pPr>
            <a:r>
              <a:rPr sz="1400" dirty="0">
                <a:latin typeface="Arial"/>
                <a:cs typeface="Arial"/>
              </a:rPr>
              <a:t>Solda</a:t>
            </a:r>
            <a:r>
              <a:rPr sz="1400" spc="-25" dirty="0">
                <a:latin typeface="Arial"/>
                <a:cs typeface="Arial"/>
              </a:rPr>
              <a:t> </a:t>
            </a:r>
            <a:r>
              <a:rPr sz="1400" dirty="0">
                <a:latin typeface="Arial"/>
                <a:cs typeface="Arial"/>
              </a:rPr>
              <a:t>elétrica</a:t>
            </a:r>
          </a:p>
          <a:p>
            <a:pPr>
              <a:lnSpc>
                <a:spcPct val="100000"/>
              </a:lnSpc>
              <a:buClr>
                <a:srgbClr val="DA1F28"/>
              </a:buClr>
              <a:buFont typeface="Arial"/>
              <a:buChar char=""/>
            </a:pPr>
            <a:endParaRPr sz="1950" dirty="0">
              <a:latin typeface="Times New Roman"/>
              <a:cs typeface="Times New Roman"/>
            </a:endParaRPr>
          </a:p>
          <a:p>
            <a:pPr marL="762635" indent="-229235">
              <a:lnSpc>
                <a:spcPct val="100000"/>
              </a:lnSpc>
              <a:buClr>
                <a:srgbClr val="DA1F28"/>
              </a:buClr>
              <a:buChar char=""/>
              <a:tabLst>
                <a:tab pos="762635" algn="l"/>
                <a:tab pos="763270" algn="l"/>
              </a:tabLst>
            </a:pPr>
            <a:r>
              <a:rPr sz="1400" spc="-5" dirty="0">
                <a:latin typeface="Arial"/>
                <a:cs typeface="Arial"/>
              </a:rPr>
              <a:t>Esmerilhamento</a:t>
            </a:r>
            <a:endParaRPr sz="1400" dirty="0">
              <a:latin typeface="Arial"/>
              <a:cs typeface="Arial"/>
            </a:endParaRPr>
          </a:p>
          <a:p>
            <a:pPr>
              <a:lnSpc>
                <a:spcPct val="100000"/>
              </a:lnSpc>
              <a:buClr>
                <a:srgbClr val="DA1F28"/>
              </a:buClr>
              <a:buFont typeface="Arial"/>
              <a:buChar char=""/>
            </a:pPr>
            <a:endParaRPr sz="1950" dirty="0">
              <a:latin typeface="Times New Roman"/>
              <a:cs typeface="Times New Roman"/>
            </a:endParaRPr>
          </a:p>
          <a:p>
            <a:pPr marL="762635" indent="-229235">
              <a:lnSpc>
                <a:spcPct val="100000"/>
              </a:lnSpc>
              <a:buClr>
                <a:srgbClr val="DA1F28"/>
              </a:buClr>
              <a:buChar char=""/>
              <a:tabLst>
                <a:tab pos="762635" algn="l"/>
                <a:tab pos="763270" algn="l"/>
              </a:tabLst>
            </a:pPr>
            <a:r>
              <a:rPr sz="1400" dirty="0">
                <a:latin typeface="Arial"/>
                <a:cs typeface="Arial"/>
              </a:rPr>
              <a:t>Aplicação de </a:t>
            </a:r>
            <a:r>
              <a:rPr sz="1400" spc="-5" dirty="0">
                <a:latin typeface="Arial"/>
                <a:cs typeface="Arial"/>
              </a:rPr>
              <a:t>revestimento </a:t>
            </a:r>
            <a:r>
              <a:rPr sz="1400" dirty="0">
                <a:latin typeface="Arial"/>
                <a:cs typeface="Arial"/>
              </a:rPr>
              <a:t>de teto com chama</a:t>
            </a:r>
            <a:r>
              <a:rPr sz="1400" spc="-190" dirty="0">
                <a:latin typeface="Arial"/>
                <a:cs typeface="Arial"/>
              </a:rPr>
              <a:t> </a:t>
            </a:r>
            <a:r>
              <a:rPr sz="1400" dirty="0">
                <a:latin typeface="Arial"/>
                <a:cs typeface="Arial"/>
              </a:rPr>
              <a:t>aberta</a:t>
            </a:r>
          </a:p>
          <a:p>
            <a:pPr>
              <a:lnSpc>
                <a:spcPct val="100000"/>
              </a:lnSpc>
              <a:spcBef>
                <a:spcPts val="50"/>
              </a:spcBef>
              <a:buClr>
                <a:srgbClr val="DA1F28"/>
              </a:buClr>
              <a:buFont typeface="Arial"/>
              <a:buChar char=""/>
            </a:pPr>
            <a:endParaRPr sz="1900" dirty="0">
              <a:latin typeface="Times New Roman"/>
              <a:cs typeface="Times New Roman"/>
            </a:endParaRPr>
          </a:p>
          <a:p>
            <a:pPr marL="762635" indent="-229235">
              <a:lnSpc>
                <a:spcPct val="100000"/>
              </a:lnSpc>
              <a:buClr>
                <a:srgbClr val="DA1F28"/>
              </a:buClr>
              <a:buChar char=""/>
              <a:tabLst>
                <a:tab pos="762635" algn="l"/>
                <a:tab pos="763270" algn="l"/>
              </a:tabLst>
            </a:pPr>
            <a:r>
              <a:rPr sz="1400" dirty="0">
                <a:latin typeface="Arial"/>
                <a:cs typeface="Arial"/>
              </a:rPr>
              <a:t>Aquecimento ou cura com chama</a:t>
            </a:r>
            <a:r>
              <a:rPr sz="1400" spc="-145" dirty="0">
                <a:latin typeface="Arial"/>
                <a:cs typeface="Arial"/>
              </a:rPr>
              <a:t> </a:t>
            </a:r>
            <a:r>
              <a:rPr sz="1400" spc="-5" dirty="0">
                <a:latin typeface="Arial"/>
                <a:cs typeface="Arial"/>
              </a:rPr>
              <a:t>exposta</a:t>
            </a:r>
            <a:endParaRPr sz="1400" dirty="0">
              <a:latin typeface="Arial"/>
              <a:cs typeface="Arial"/>
            </a:endParaRPr>
          </a:p>
          <a:p>
            <a:pPr>
              <a:lnSpc>
                <a:spcPct val="100000"/>
              </a:lnSpc>
              <a:buClr>
                <a:srgbClr val="DA1F28"/>
              </a:buClr>
              <a:buFont typeface="Arial"/>
              <a:buChar char=""/>
            </a:pPr>
            <a:endParaRPr sz="1950" dirty="0">
              <a:latin typeface="Times New Roman"/>
              <a:cs typeface="Times New Roman"/>
            </a:endParaRPr>
          </a:p>
          <a:p>
            <a:pPr marL="762635" indent="-229235">
              <a:lnSpc>
                <a:spcPct val="100000"/>
              </a:lnSpc>
              <a:spcBef>
                <a:spcPts val="5"/>
              </a:spcBef>
              <a:buClr>
                <a:srgbClr val="DA1F28"/>
              </a:buClr>
              <a:buChar char=""/>
              <a:tabLst>
                <a:tab pos="762635" algn="l"/>
                <a:tab pos="763270" algn="l"/>
              </a:tabLst>
            </a:pPr>
            <a:r>
              <a:rPr sz="1400" dirty="0">
                <a:latin typeface="Arial"/>
                <a:cs typeface="Arial"/>
              </a:rPr>
              <a:t>Outro trabalho que possa gerar fagulhas ou</a:t>
            </a:r>
            <a:r>
              <a:rPr sz="1400" spc="-220" dirty="0">
                <a:latin typeface="Arial"/>
                <a:cs typeface="Arial"/>
              </a:rPr>
              <a:t> </a:t>
            </a:r>
            <a:r>
              <a:rPr sz="1400" dirty="0">
                <a:latin typeface="Arial"/>
                <a:cs typeface="Arial"/>
              </a:rPr>
              <a:t>chamas</a:t>
            </a:r>
          </a:p>
        </p:txBody>
      </p:sp>
      <p:sp>
        <p:nvSpPr>
          <p:cNvPr id="4" name="object 4"/>
          <p:cNvSpPr/>
          <p:nvPr/>
        </p:nvSpPr>
        <p:spPr>
          <a:xfrm>
            <a:off x="1734311" y="781812"/>
            <a:ext cx="5733288" cy="46786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4670"/>
            <a:ext cx="3370852" cy="107332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67868" y="739140"/>
            <a:ext cx="3826763" cy="25146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003291" y="754380"/>
            <a:ext cx="3907536" cy="248716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67868" y="3372611"/>
            <a:ext cx="3826763" cy="2432304"/>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5003291" y="3386328"/>
            <a:ext cx="3835908" cy="2397252"/>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4670"/>
            <a:ext cx="3370852" cy="107332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57200" y="2231135"/>
            <a:ext cx="4038600" cy="302818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648200" y="2231135"/>
            <a:ext cx="4038600" cy="302818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380744" y="781812"/>
            <a:ext cx="6679692" cy="53340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7868" y="2205227"/>
            <a:ext cx="4038600" cy="302818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788408" y="2205227"/>
            <a:ext cx="4038599" cy="302818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299972" y="480059"/>
            <a:ext cx="7252716" cy="859536"/>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858127" y="2204085"/>
            <a:ext cx="136525" cy="721360"/>
          </a:xfrm>
          <a:custGeom>
            <a:avLst/>
            <a:gdLst/>
            <a:ahLst/>
            <a:cxnLst/>
            <a:rect l="l" t="t" r="r" b="b"/>
            <a:pathLst>
              <a:path w="136525" h="721360">
                <a:moveTo>
                  <a:pt x="60213" y="609395"/>
                </a:moveTo>
                <a:lnTo>
                  <a:pt x="22351" y="613155"/>
                </a:lnTo>
                <a:lnTo>
                  <a:pt x="90550" y="721232"/>
                </a:lnTo>
                <a:lnTo>
                  <a:pt x="126006" y="628395"/>
                </a:lnTo>
                <a:lnTo>
                  <a:pt x="62102" y="628395"/>
                </a:lnTo>
                <a:lnTo>
                  <a:pt x="60213" y="609395"/>
                </a:lnTo>
                <a:close/>
              </a:path>
              <a:path w="136525" h="721360">
                <a:moveTo>
                  <a:pt x="98186" y="605623"/>
                </a:moveTo>
                <a:lnTo>
                  <a:pt x="60213" y="609395"/>
                </a:lnTo>
                <a:lnTo>
                  <a:pt x="62102" y="628395"/>
                </a:lnTo>
                <a:lnTo>
                  <a:pt x="100075" y="624586"/>
                </a:lnTo>
                <a:lnTo>
                  <a:pt x="98186" y="605623"/>
                </a:lnTo>
                <a:close/>
              </a:path>
              <a:path w="136525" h="721360">
                <a:moveTo>
                  <a:pt x="136144" y="601852"/>
                </a:moveTo>
                <a:lnTo>
                  <a:pt x="98186" y="605623"/>
                </a:lnTo>
                <a:lnTo>
                  <a:pt x="100075" y="624586"/>
                </a:lnTo>
                <a:lnTo>
                  <a:pt x="62102" y="628395"/>
                </a:lnTo>
                <a:lnTo>
                  <a:pt x="126006" y="628395"/>
                </a:lnTo>
                <a:lnTo>
                  <a:pt x="136144" y="601852"/>
                </a:lnTo>
                <a:close/>
              </a:path>
              <a:path w="136525" h="721360">
                <a:moveTo>
                  <a:pt x="37846" y="0"/>
                </a:moveTo>
                <a:lnTo>
                  <a:pt x="0" y="3810"/>
                </a:lnTo>
                <a:lnTo>
                  <a:pt x="60213" y="609395"/>
                </a:lnTo>
                <a:lnTo>
                  <a:pt x="98186" y="605623"/>
                </a:lnTo>
                <a:lnTo>
                  <a:pt x="37846" y="0"/>
                </a:lnTo>
                <a:close/>
              </a:path>
            </a:pathLst>
          </a:custGeom>
          <a:solidFill>
            <a:srgbClr val="FF0000"/>
          </a:solidFill>
        </p:spPr>
        <p:txBody>
          <a:bodyPr wrap="square" lIns="0" tIns="0" rIns="0" bIns="0" rtlCol="0"/>
          <a:lstStyle/>
          <a:p>
            <a:endParaRPr/>
          </a:p>
        </p:txBody>
      </p:sp>
      <p:sp>
        <p:nvSpPr>
          <p:cNvPr id="6" name="object 6"/>
          <p:cNvSpPr/>
          <p:nvPr/>
        </p:nvSpPr>
        <p:spPr>
          <a:xfrm>
            <a:off x="1673351" y="2059813"/>
            <a:ext cx="212725" cy="2018030"/>
          </a:xfrm>
          <a:custGeom>
            <a:avLst/>
            <a:gdLst/>
            <a:ahLst/>
            <a:cxnLst/>
            <a:rect l="l" t="t" r="r" b="b"/>
            <a:pathLst>
              <a:path w="212725" h="2018029">
                <a:moveTo>
                  <a:pt x="136683" y="1905040"/>
                </a:moveTo>
                <a:lnTo>
                  <a:pt x="98679" y="1907794"/>
                </a:lnTo>
                <a:lnTo>
                  <a:pt x="163830" y="2017649"/>
                </a:lnTo>
                <a:lnTo>
                  <a:pt x="202477" y="1924050"/>
                </a:lnTo>
                <a:lnTo>
                  <a:pt x="138049" y="1924050"/>
                </a:lnTo>
                <a:lnTo>
                  <a:pt x="136683" y="1905040"/>
                </a:lnTo>
                <a:close/>
              </a:path>
              <a:path w="212725" h="2018029">
                <a:moveTo>
                  <a:pt x="174660" y="1902288"/>
                </a:moveTo>
                <a:lnTo>
                  <a:pt x="136683" y="1905040"/>
                </a:lnTo>
                <a:lnTo>
                  <a:pt x="138049" y="1924050"/>
                </a:lnTo>
                <a:lnTo>
                  <a:pt x="176022" y="1921256"/>
                </a:lnTo>
                <a:lnTo>
                  <a:pt x="174660" y="1902288"/>
                </a:lnTo>
                <a:close/>
              </a:path>
              <a:path w="212725" h="2018029">
                <a:moveTo>
                  <a:pt x="212598" y="1899539"/>
                </a:moveTo>
                <a:lnTo>
                  <a:pt x="174660" y="1902288"/>
                </a:lnTo>
                <a:lnTo>
                  <a:pt x="176022" y="1921256"/>
                </a:lnTo>
                <a:lnTo>
                  <a:pt x="138049" y="1924050"/>
                </a:lnTo>
                <a:lnTo>
                  <a:pt x="202477" y="1924050"/>
                </a:lnTo>
                <a:lnTo>
                  <a:pt x="212598" y="1899539"/>
                </a:lnTo>
                <a:close/>
              </a:path>
              <a:path w="212725" h="2018029">
                <a:moveTo>
                  <a:pt x="38100" y="0"/>
                </a:moveTo>
                <a:lnTo>
                  <a:pt x="0" y="2794"/>
                </a:lnTo>
                <a:lnTo>
                  <a:pt x="136683" y="1905040"/>
                </a:lnTo>
                <a:lnTo>
                  <a:pt x="174660" y="1902288"/>
                </a:lnTo>
                <a:lnTo>
                  <a:pt x="38100" y="0"/>
                </a:lnTo>
                <a:close/>
              </a:path>
            </a:pathLst>
          </a:custGeom>
          <a:solidFill>
            <a:srgbClr val="FF0000"/>
          </a:solidFill>
        </p:spPr>
        <p:txBody>
          <a:bodyPr wrap="square" lIns="0" tIns="0" rIns="0" bIns="0" rtlCol="0"/>
          <a:lstStyle/>
          <a:p>
            <a:endParaRPr/>
          </a:p>
        </p:txBody>
      </p:sp>
      <p:sp>
        <p:nvSpPr>
          <p:cNvPr id="7" name="object 7"/>
          <p:cNvSpPr txBox="1">
            <a:spLocks noGrp="1"/>
          </p:cNvSpPr>
          <p:nvPr>
            <p:ph type="title"/>
          </p:nvPr>
        </p:nvSpPr>
        <p:spPr>
          <a:xfrm>
            <a:off x="834644" y="1726133"/>
            <a:ext cx="1704339" cy="391795"/>
          </a:xfrm>
          <a:prstGeom prst="rect">
            <a:avLst/>
          </a:prstGeom>
        </p:spPr>
        <p:txBody>
          <a:bodyPr vert="horz" wrap="square" lIns="0" tIns="12700" rIns="0" bIns="0" rtlCol="0">
            <a:spAutoFit/>
          </a:bodyPr>
          <a:lstStyle/>
          <a:p>
            <a:pPr marL="12700">
              <a:lnSpc>
                <a:spcPct val="100000"/>
              </a:lnSpc>
              <a:spcBef>
                <a:spcPts val="100"/>
              </a:spcBef>
            </a:pPr>
            <a:r>
              <a:rPr sz="2400" dirty="0"/>
              <a:t>Aterramento</a:t>
            </a:r>
            <a:endParaRPr sz="2400"/>
          </a:p>
        </p:txBody>
      </p:sp>
      <p:sp>
        <p:nvSpPr>
          <p:cNvPr id="8" name="object 8"/>
          <p:cNvSpPr txBox="1"/>
          <p:nvPr/>
        </p:nvSpPr>
        <p:spPr>
          <a:xfrm>
            <a:off x="6451853" y="1799082"/>
            <a:ext cx="753110"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C</a:t>
            </a:r>
            <a:r>
              <a:rPr sz="2400" spc="-15" dirty="0">
                <a:latin typeface="Arial"/>
                <a:cs typeface="Arial"/>
              </a:rPr>
              <a:t>a</a:t>
            </a:r>
            <a:r>
              <a:rPr sz="2400" spc="-5" dirty="0">
                <a:latin typeface="Arial"/>
                <a:cs typeface="Arial"/>
              </a:rPr>
              <a:t>bo</a:t>
            </a:r>
            <a:endParaRPr sz="2400">
              <a:latin typeface="Arial"/>
              <a:cs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4670"/>
            <a:ext cx="3370852" cy="107332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67868" y="2205227"/>
            <a:ext cx="4038600" cy="302818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648200" y="2231135"/>
            <a:ext cx="4038600" cy="302818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1088136" y="652272"/>
            <a:ext cx="6969252" cy="435863"/>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5564123" y="2050923"/>
            <a:ext cx="665480" cy="1019175"/>
          </a:xfrm>
          <a:custGeom>
            <a:avLst/>
            <a:gdLst/>
            <a:ahLst/>
            <a:cxnLst/>
            <a:rect l="l" t="t" r="r" b="b"/>
            <a:pathLst>
              <a:path w="665479" h="1019175">
                <a:moveTo>
                  <a:pt x="587406" y="933387"/>
                </a:moveTo>
                <a:lnTo>
                  <a:pt x="555371" y="954024"/>
                </a:lnTo>
                <a:lnTo>
                  <a:pt x="665226" y="1019175"/>
                </a:lnTo>
                <a:lnTo>
                  <a:pt x="657612" y="949325"/>
                </a:lnTo>
                <a:lnTo>
                  <a:pt x="597662" y="949325"/>
                </a:lnTo>
                <a:lnTo>
                  <a:pt x="587406" y="933387"/>
                </a:lnTo>
                <a:close/>
              </a:path>
              <a:path w="665479" h="1019175">
                <a:moveTo>
                  <a:pt x="619390" y="912783"/>
                </a:moveTo>
                <a:lnTo>
                  <a:pt x="587406" y="933387"/>
                </a:lnTo>
                <a:lnTo>
                  <a:pt x="597662" y="949325"/>
                </a:lnTo>
                <a:lnTo>
                  <a:pt x="629665" y="928751"/>
                </a:lnTo>
                <a:lnTo>
                  <a:pt x="619390" y="912783"/>
                </a:lnTo>
                <a:close/>
              </a:path>
              <a:path w="665479" h="1019175">
                <a:moveTo>
                  <a:pt x="651383" y="892175"/>
                </a:moveTo>
                <a:lnTo>
                  <a:pt x="619390" y="912783"/>
                </a:lnTo>
                <a:lnTo>
                  <a:pt x="629665" y="928751"/>
                </a:lnTo>
                <a:lnTo>
                  <a:pt x="597662" y="949325"/>
                </a:lnTo>
                <a:lnTo>
                  <a:pt x="657612" y="949325"/>
                </a:lnTo>
                <a:lnTo>
                  <a:pt x="651383" y="892175"/>
                </a:lnTo>
                <a:close/>
              </a:path>
              <a:path w="665479" h="1019175">
                <a:moveTo>
                  <a:pt x="32003" y="0"/>
                </a:moveTo>
                <a:lnTo>
                  <a:pt x="0" y="20574"/>
                </a:lnTo>
                <a:lnTo>
                  <a:pt x="587406" y="933387"/>
                </a:lnTo>
                <a:lnTo>
                  <a:pt x="619390" y="912783"/>
                </a:lnTo>
                <a:lnTo>
                  <a:pt x="32003" y="0"/>
                </a:lnTo>
                <a:close/>
              </a:path>
            </a:pathLst>
          </a:custGeom>
          <a:solidFill>
            <a:srgbClr val="FF0000"/>
          </a:solidFill>
        </p:spPr>
        <p:txBody>
          <a:bodyPr wrap="square" lIns="0" tIns="0" rIns="0" bIns="0" rtlCol="0"/>
          <a:lstStyle/>
          <a:p>
            <a:endParaRPr/>
          </a:p>
        </p:txBody>
      </p:sp>
      <p:sp>
        <p:nvSpPr>
          <p:cNvPr id="7" name="object 7"/>
          <p:cNvSpPr txBox="1"/>
          <p:nvPr/>
        </p:nvSpPr>
        <p:spPr>
          <a:xfrm>
            <a:off x="4795520" y="1222070"/>
            <a:ext cx="1449705" cy="757555"/>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Válvula</a:t>
            </a:r>
            <a:r>
              <a:rPr sz="2400" spc="-65" dirty="0">
                <a:latin typeface="Arial"/>
                <a:cs typeface="Arial"/>
              </a:rPr>
              <a:t> </a:t>
            </a:r>
            <a:r>
              <a:rPr sz="2400" dirty="0">
                <a:latin typeface="Arial"/>
                <a:cs typeface="Arial"/>
              </a:rPr>
              <a:t>de</a:t>
            </a:r>
            <a:endParaRPr sz="2400">
              <a:latin typeface="Arial"/>
              <a:cs typeface="Arial"/>
            </a:endParaRPr>
          </a:p>
          <a:p>
            <a:pPr marL="12700">
              <a:lnSpc>
                <a:spcPct val="100000"/>
              </a:lnSpc>
              <a:spcBef>
                <a:spcPts val="5"/>
              </a:spcBef>
            </a:pPr>
            <a:r>
              <a:rPr sz="2400" spc="-5" dirty="0">
                <a:latin typeface="Arial"/>
                <a:cs typeface="Arial"/>
              </a:rPr>
              <a:t>segurança</a:t>
            </a:r>
            <a:endParaRPr sz="2400">
              <a:latin typeface="Arial"/>
              <a:cs typeface="Arial"/>
            </a:endParaRPr>
          </a:p>
        </p:txBody>
      </p:sp>
      <p:sp>
        <p:nvSpPr>
          <p:cNvPr id="9" name="object 9"/>
          <p:cNvSpPr txBox="1"/>
          <p:nvPr/>
        </p:nvSpPr>
        <p:spPr>
          <a:xfrm>
            <a:off x="6812026" y="1624965"/>
            <a:ext cx="156781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Manômet</a:t>
            </a:r>
            <a:r>
              <a:rPr sz="2400" dirty="0">
                <a:latin typeface="Arial"/>
                <a:cs typeface="Arial"/>
              </a:rPr>
              <a:t>r</a:t>
            </a:r>
            <a:r>
              <a:rPr sz="2400" spc="-5" dirty="0">
                <a:latin typeface="Arial"/>
                <a:cs typeface="Arial"/>
              </a:rPr>
              <a:t>o</a:t>
            </a:r>
            <a:endParaRPr sz="2400">
              <a:latin typeface="Arial"/>
              <a:cs typeface="Arial"/>
            </a:endParaRPr>
          </a:p>
        </p:txBody>
      </p:sp>
      <p:sp>
        <p:nvSpPr>
          <p:cNvPr id="10" name="object 10"/>
          <p:cNvSpPr/>
          <p:nvPr/>
        </p:nvSpPr>
        <p:spPr>
          <a:xfrm>
            <a:off x="6995921" y="1984501"/>
            <a:ext cx="403860" cy="1302385"/>
          </a:xfrm>
          <a:custGeom>
            <a:avLst/>
            <a:gdLst/>
            <a:ahLst/>
            <a:cxnLst/>
            <a:rect l="l" t="t" r="r" b="b"/>
            <a:pathLst>
              <a:path w="403859" h="1302385">
                <a:moveTo>
                  <a:pt x="0" y="1176527"/>
                </a:moveTo>
                <a:lnTo>
                  <a:pt x="24383" y="1302003"/>
                </a:lnTo>
                <a:lnTo>
                  <a:pt x="102754" y="1215389"/>
                </a:lnTo>
                <a:lnTo>
                  <a:pt x="68325" y="1215389"/>
                </a:lnTo>
                <a:lnTo>
                  <a:pt x="31623" y="1205102"/>
                </a:lnTo>
                <a:lnTo>
                  <a:pt x="36724" y="1186778"/>
                </a:lnTo>
                <a:lnTo>
                  <a:pt x="0" y="1176527"/>
                </a:lnTo>
                <a:close/>
              </a:path>
              <a:path w="403859" h="1302385">
                <a:moveTo>
                  <a:pt x="36724" y="1186778"/>
                </a:moveTo>
                <a:lnTo>
                  <a:pt x="31623" y="1205102"/>
                </a:lnTo>
                <a:lnTo>
                  <a:pt x="68325" y="1215389"/>
                </a:lnTo>
                <a:lnTo>
                  <a:pt x="73438" y="1197026"/>
                </a:lnTo>
                <a:lnTo>
                  <a:pt x="36724" y="1186778"/>
                </a:lnTo>
                <a:close/>
              </a:path>
              <a:path w="403859" h="1302385">
                <a:moveTo>
                  <a:pt x="73438" y="1197026"/>
                </a:moveTo>
                <a:lnTo>
                  <a:pt x="68325" y="1215389"/>
                </a:lnTo>
                <a:lnTo>
                  <a:pt x="102754" y="1215389"/>
                </a:lnTo>
                <a:lnTo>
                  <a:pt x="110108" y="1207262"/>
                </a:lnTo>
                <a:lnTo>
                  <a:pt x="73438" y="1197026"/>
                </a:lnTo>
                <a:close/>
              </a:path>
              <a:path w="403859" h="1302385">
                <a:moveTo>
                  <a:pt x="367156" y="0"/>
                </a:moveTo>
                <a:lnTo>
                  <a:pt x="36724" y="1186778"/>
                </a:lnTo>
                <a:lnTo>
                  <a:pt x="73438" y="1197026"/>
                </a:lnTo>
                <a:lnTo>
                  <a:pt x="403859" y="10160"/>
                </a:lnTo>
                <a:lnTo>
                  <a:pt x="367156" y="0"/>
                </a:lnTo>
                <a:close/>
              </a:path>
            </a:pathLst>
          </a:custGeom>
          <a:solidFill>
            <a:srgbClr val="FF0000"/>
          </a:solidFill>
        </p:spPr>
        <p:txBody>
          <a:bodyPr wrap="square" lIns="0" tIns="0" rIns="0" bIns="0" rtlCol="0"/>
          <a:lstStyle/>
          <a:p>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2231135"/>
            <a:ext cx="4038600" cy="302818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643628" y="2205227"/>
            <a:ext cx="4038600" cy="302818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546860" y="652272"/>
            <a:ext cx="6053327" cy="53644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419725" y="2197735"/>
            <a:ext cx="812165" cy="1663700"/>
          </a:xfrm>
          <a:custGeom>
            <a:avLst/>
            <a:gdLst/>
            <a:ahLst/>
            <a:cxnLst/>
            <a:rect l="l" t="t" r="r" b="b"/>
            <a:pathLst>
              <a:path w="812164" h="1663700">
                <a:moveTo>
                  <a:pt x="743122" y="1568450"/>
                </a:moveTo>
                <a:lnTo>
                  <a:pt x="708660" y="1584959"/>
                </a:lnTo>
                <a:lnTo>
                  <a:pt x="809625" y="1663319"/>
                </a:lnTo>
                <a:lnTo>
                  <a:pt x="810938" y="1585595"/>
                </a:lnTo>
                <a:lnTo>
                  <a:pt x="751332" y="1585595"/>
                </a:lnTo>
                <a:lnTo>
                  <a:pt x="743122" y="1568450"/>
                </a:lnTo>
                <a:close/>
              </a:path>
              <a:path w="812164" h="1663700">
                <a:moveTo>
                  <a:pt x="777395" y="1552031"/>
                </a:moveTo>
                <a:lnTo>
                  <a:pt x="743122" y="1568450"/>
                </a:lnTo>
                <a:lnTo>
                  <a:pt x="751332" y="1585595"/>
                </a:lnTo>
                <a:lnTo>
                  <a:pt x="785622" y="1569212"/>
                </a:lnTo>
                <a:lnTo>
                  <a:pt x="777395" y="1552031"/>
                </a:lnTo>
                <a:close/>
              </a:path>
              <a:path w="812164" h="1663700">
                <a:moveTo>
                  <a:pt x="811784" y="1535557"/>
                </a:moveTo>
                <a:lnTo>
                  <a:pt x="777395" y="1552031"/>
                </a:lnTo>
                <a:lnTo>
                  <a:pt x="785622" y="1569212"/>
                </a:lnTo>
                <a:lnTo>
                  <a:pt x="751332" y="1585595"/>
                </a:lnTo>
                <a:lnTo>
                  <a:pt x="810938" y="1585595"/>
                </a:lnTo>
                <a:lnTo>
                  <a:pt x="811784" y="1535557"/>
                </a:lnTo>
                <a:close/>
              </a:path>
              <a:path w="812164" h="1663700">
                <a:moveTo>
                  <a:pt x="34289" y="0"/>
                </a:moveTo>
                <a:lnTo>
                  <a:pt x="0" y="16510"/>
                </a:lnTo>
                <a:lnTo>
                  <a:pt x="743122" y="1568450"/>
                </a:lnTo>
                <a:lnTo>
                  <a:pt x="777395" y="1552031"/>
                </a:lnTo>
                <a:lnTo>
                  <a:pt x="34289" y="0"/>
                </a:lnTo>
                <a:close/>
              </a:path>
            </a:pathLst>
          </a:custGeom>
          <a:solidFill>
            <a:srgbClr val="FF0000"/>
          </a:solidFill>
        </p:spPr>
        <p:txBody>
          <a:bodyPr wrap="square" lIns="0" tIns="0" rIns="0" bIns="0" rtlCol="0"/>
          <a:lstStyle/>
          <a:p>
            <a:endParaRPr/>
          </a:p>
        </p:txBody>
      </p:sp>
      <p:sp>
        <p:nvSpPr>
          <p:cNvPr id="6" name="object 6"/>
          <p:cNvSpPr/>
          <p:nvPr/>
        </p:nvSpPr>
        <p:spPr>
          <a:xfrm>
            <a:off x="6877050" y="3893692"/>
            <a:ext cx="1010285" cy="203200"/>
          </a:xfrm>
          <a:custGeom>
            <a:avLst/>
            <a:gdLst/>
            <a:ahLst/>
            <a:cxnLst/>
            <a:rect l="l" t="t" r="r" b="b"/>
            <a:pathLst>
              <a:path w="1010284" h="203200">
                <a:moveTo>
                  <a:pt x="115823" y="37723"/>
                </a:moveTo>
                <a:lnTo>
                  <a:pt x="110486" y="75462"/>
                </a:lnTo>
                <a:lnTo>
                  <a:pt x="1004697" y="202691"/>
                </a:lnTo>
                <a:lnTo>
                  <a:pt x="1010030" y="164845"/>
                </a:lnTo>
                <a:lnTo>
                  <a:pt x="115823" y="37723"/>
                </a:lnTo>
                <a:close/>
              </a:path>
              <a:path w="1010284" h="203200">
                <a:moveTo>
                  <a:pt x="121157" y="0"/>
                </a:moveTo>
                <a:lnTo>
                  <a:pt x="0" y="40512"/>
                </a:lnTo>
                <a:lnTo>
                  <a:pt x="105155" y="113156"/>
                </a:lnTo>
                <a:lnTo>
                  <a:pt x="110486" y="75462"/>
                </a:lnTo>
                <a:lnTo>
                  <a:pt x="91567" y="72770"/>
                </a:lnTo>
                <a:lnTo>
                  <a:pt x="97027" y="35051"/>
                </a:lnTo>
                <a:lnTo>
                  <a:pt x="116201" y="35051"/>
                </a:lnTo>
                <a:lnTo>
                  <a:pt x="121157" y="0"/>
                </a:lnTo>
                <a:close/>
              </a:path>
              <a:path w="1010284" h="203200">
                <a:moveTo>
                  <a:pt x="97027" y="35051"/>
                </a:moveTo>
                <a:lnTo>
                  <a:pt x="91567" y="72770"/>
                </a:lnTo>
                <a:lnTo>
                  <a:pt x="110486" y="75462"/>
                </a:lnTo>
                <a:lnTo>
                  <a:pt x="115823" y="37723"/>
                </a:lnTo>
                <a:lnTo>
                  <a:pt x="97027" y="35051"/>
                </a:lnTo>
                <a:close/>
              </a:path>
              <a:path w="1010284" h="203200">
                <a:moveTo>
                  <a:pt x="116201" y="35051"/>
                </a:moveTo>
                <a:lnTo>
                  <a:pt x="97027" y="35051"/>
                </a:lnTo>
                <a:lnTo>
                  <a:pt x="115823" y="37723"/>
                </a:lnTo>
                <a:lnTo>
                  <a:pt x="116201" y="35051"/>
                </a:lnTo>
                <a:close/>
              </a:path>
            </a:pathLst>
          </a:custGeom>
          <a:solidFill>
            <a:srgbClr val="FF0000"/>
          </a:solidFill>
        </p:spPr>
        <p:txBody>
          <a:bodyPr wrap="square" lIns="0" tIns="0" rIns="0" bIns="0" rtlCol="0"/>
          <a:lstStyle/>
          <a:p>
            <a:endParaRPr/>
          </a:p>
        </p:txBody>
      </p:sp>
      <p:sp>
        <p:nvSpPr>
          <p:cNvPr id="7" name="object 7"/>
          <p:cNvSpPr txBox="1">
            <a:spLocks noGrp="1"/>
          </p:cNvSpPr>
          <p:nvPr>
            <p:ph type="title"/>
          </p:nvPr>
        </p:nvSpPr>
        <p:spPr>
          <a:xfrm>
            <a:off x="4867402" y="1366520"/>
            <a:ext cx="1754505" cy="756920"/>
          </a:xfrm>
          <a:prstGeom prst="rect">
            <a:avLst/>
          </a:prstGeom>
        </p:spPr>
        <p:txBody>
          <a:bodyPr vert="horz" wrap="square" lIns="0" tIns="12700" rIns="0" bIns="0" rtlCol="0">
            <a:spAutoFit/>
          </a:bodyPr>
          <a:lstStyle/>
          <a:p>
            <a:pPr marL="12700" marR="5080">
              <a:lnSpc>
                <a:spcPct val="100000"/>
              </a:lnSpc>
              <a:spcBef>
                <a:spcPts val="100"/>
              </a:spcBef>
            </a:pPr>
            <a:r>
              <a:rPr sz="2400" spc="-5" dirty="0"/>
              <a:t>Válvulas</a:t>
            </a:r>
            <a:r>
              <a:rPr sz="2400" spc="-50" dirty="0"/>
              <a:t> </a:t>
            </a:r>
            <a:r>
              <a:rPr sz="2400" spc="-5" dirty="0"/>
              <a:t>anti  </a:t>
            </a:r>
            <a:r>
              <a:rPr sz="2400" dirty="0"/>
              <a:t>retrocesso</a:t>
            </a:r>
            <a:endParaRPr sz="2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4525010" marR="5080" indent="-256540">
              <a:lnSpc>
                <a:spcPct val="100000"/>
              </a:lnSpc>
              <a:spcBef>
                <a:spcPts val="95"/>
              </a:spcBef>
            </a:pPr>
            <a:r>
              <a:rPr spc="-5" dirty="0"/>
              <a:t>Mantenha o </a:t>
            </a:r>
            <a:r>
              <a:rPr dirty="0"/>
              <a:t>protetor </a:t>
            </a:r>
            <a:r>
              <a:rPr spc="-5" dirty="0"/>
              <a:t>de  disco da lixadeira e  demais </a:t>
            </a:r>
            <a:r>
              <a:rPr dirty="0"/>
              <a:t>proteções </a:t>
            </a:r>
            <a:r>
              <a:rPr spc="-5" dirty="0"/>
              <a:t>de  equipamentos  </a:t>
            </a:r>
            <a:r>
              <a:rPr dirty="0"/>
              <a:t>utilizados</a:t>
            </a:r>
          </a:p>
        </p:txBody>
      </p:sp>
      <p:sp>
        <p:nvSpPr>
          <p:cNvPr id="3" name="object 3"/>
          <p:cNvSpPr/>
          <p:nvPr/>
        </p:nvSpPr>
        <p:spPr>
          <a:xfrm>
            <a:off x="3182111" y="658368"/>
            <a:ext cx="2816352" cy="42367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27532" y="1917192"/>
            <a:ext cx="3456432" cy="345643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980438" y="2556891"/>
            <a:ext cx="2957195" cy="1597025"/>
          </a:xfrm>
          <a:custGeom>
            <a:avLst/>
            <a:gdLst/>
            <a:ahLst/>
            <a:cxnLst/>
            <a:rect l="l" t="t" r="r" b="b"/>
            <a:pathLst>
              <a:path w="2957195" h="1597025">
                <a:moveTo>
                  <a:pt x="63881" y="1497203"/>
                </a:moveTo>
                <a:lnTo>
                  <a:pt x="57785" y="1498600"/>
                </a:lnTo>
                <a:lnTo>
                  <a:pt x="54991" y="1503299"/>
                </a:lnTo>
                <a:lnTo>
                  <a:pt x="0" y="1592961"/>
                </a:lnTo>
                <a:lnTo>
                  <a:pt x="105029" y="1596644"/>
                </a:lnTo>
                <a:lnTo>
                  <a:pt x="110617" y="1596898"/>
                </a:lnTo>
                <a:lnTo>
                  <a:pt x="115188" y="1592580"/>
                </a:lnTo>
                <a:lnTo>
                  <a:pt x="21970" y="1592453"/>
                </a:lnTo>
                <a:lnTo>
                  <a:pt x="12573" y="1574927"/>
                </a:lnTo>
                <a:lnTo>
                  <a:pt x="44973" y="1557541"/>
                </a:lnTo>
                <a:lnTo>
                  <a:pt x="74675" y="1509014"/>
                </a:lnTo>
                <a:lnTo>
                  <a:pt x="73279" y="1502918"/>
                </a:lnTo>
                <a:lnTo>
                  <a:pt x="68580" y="1499997"/>
                </a:lnTo>
                <a:lnTo>
                  <a:pt x="63881" y="1497203"/>
                </a:lnTo>
                <a:close/>
              </a:path>
              <a:path w="2957195" h="1597025">
                <a:moveTo>
                  <a:pt x="44973" y="1557541"/>
                </a:moveTo>
                <a:lnTo>
                  <a:pt x="12573" y="1574927"/>
                </a:lnTo>
                <a:lnTo>
                  <a:pt x="21970" y="1592453"/>
                </a:lnTo>
                <a:lnTo>
                  <a:pt x="28598" y="1588897"/>
                </a:lnTo>
                <a:lnTo>
                  <a:pt x="25781" y="1588897"/>
                </a:lnTo>
                <a:lnTo>
                  <a:pt x="17653" y="1573784"/>
                </a:lnTo>
                <a:lnTo>
                  <a:pt x="35031" y="1573784"/>
                </a:lnTo>
                <a:lnTo>
                  <a:pt x="44973" y="1557541"/>
                </a:lnTo>
                <a:close/>
              </a:path>
              <a:path w="2957195" h="1597025">
                <a:moveTo>
                  <a:pt x="54302" y="1575104"/>
                </a:moveTo>
                <a:lnTo>
                  <a:pt x="21970" y="1592453"/>
                </a:lnTo>
                <a:lnTo>
                  <a:pt x="115191" y="1592453"/>
                </a:lnTo>
                <a:lnTo>
                  <a:pt x="115316" y="1587119"/>
                </a:lnTo>
                <a:lnTo>
                  <a:pt x="115569" y="1581658"/>
                </a:lnTo>
                <a:lnTo>
                  <a:pt x="111251" y="1577086"/>
                </a:lnTo>
                <a:lnTo>
                  <a:pt x="105791" y="1576959"/>
                </a:lnTo>
                <a:lnTo>
                  <a:pt x="54302" y="1575104"/>
                </a:lnTo>
                <a:close/>
              </a:path>
              <a:path w="2957195" h="1597025">
                <a:moveTo>
                  <a:pt x="17653" y="1573784"/>
                </a:moveTo>
                <a:lnTo>
                  <a:pt x="25781" y="1588897"/>
                </a:lnTo>
                <a:lnTo>
                  <a:pt x="34656" y="1574396"/>
                </a:lnTo>
                <a:lnTo>
                  <a:pt x="17653" y="1573784"/>
                </a:lnTo>
                <a:close/>
              </a:path>
              <a:path w="2957195" h="1597025">
                <a:moveTo>
                  <a:pt x="34656" y="1574396"/>
                </a:moveTo>
                <a:lnTo>
                  <a:pt x="25781" y="1588897"/>
                </a:lnTo>
                <a:lnTo>
                  <a:pt x="28598" y="1588897"/>
                </a:lnTo>
                <a:lnTo>
                  <a:pt x="54302" y="1575104"/>
                </a:lnTo>
                <a:lnTo>
                  <a:pt x="34656" y="1574396"/>
                </a:lnTo>
                <a:close/>
              </a:path>
              <a:path w="2957195" h="1597025">
                <a:moveTo>
                  <a:pt x="2947670" y="0"/>
                </a:moveTo>
                <a:lnTo>
                  <a:pt x="44973" y="1557541"/>
                </a:lnTo>
                <a:lnTo>
                  <a:pt x="34656" y="1574396"/>
                </a:lnTo>
                <a:lnTo>
                  <a:pt x="54302" y="1575104"/>
                </a:lnTo>
                <a:lnTo>
                  <a:pt x="2957067" y="17525"/>
                </a:lnTo>
                <a:lnTo>
                  <a:pt x="2947670" y="0"/>
                </a:lnTo>
                <a:close/>
              </a:path>
              <a:path w="2957195" h="1597025">
                <a:moveTo>
                  <a:pt x="35031" y="1573784"/>
                </a:moveTo>
                <a:lnTo>
                  <a:pt x="17653" y="1573784"/>
                </a:lnTo>
                <a:lnTo>
                  <a:pt x="34656" y="1574396"/>
                </a:lnTo>
                <a:lnTo>
                  <a:pt x="35031" y="1573784"/>
                </a:lnTo>
                <a:close/>
              </a:path>
            </a:pathLst>
          </a:custGeom>
          <a:solidFill>
            <a:srgbClr val="FF0000"/>
          </a:solidFill>
        </p:spPr>
        <p:txBody>
          <a:bodyPr wrap="square" lIns="0" tIns="0" rIns="0" bIns="0" rtlCol="0"/>
          <a:lstStyle/>
          <a:p>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81000" y="509826"/>
            <a:ext cx="8153400" cy="861774"/>
          </a:xfrm>
        </p:spPr>
        <p:txBody>
          <a:bodyPr/>
          <a:lstStyle/>
          <a:p>
            <a:pPr algn="ctr"/>
            <a:r>
              <a:rPr lang="pt-BR" dirty="0" smtClean="0"/>
              <a:t>Pessoas Devidamente Treinadas Devem ser Designadas para as Seguintes Responsabilidades:</a:t>
            </a:r>
            <a:endParaRPr lang="pt-BR" dirty="0"/>
          </a:p>
        </p:txBody>
      </p:sp>
      <p:sp>
        <p:nvSpPr>
          <p:cNvPr id="3" name="Subtítulo 2"/>
          <p:cNvSpPr>
            <a:spLocks noGrp="1"/>
          </p:cNvSpPr>
          <p:nvPr>
            <p:ph type="subTitle" idx="4"/>
          </p:nvPr>
        </p:nvSpPr>
        <p:spPr>
          <a:xfrm>
            <a:off x="381000" y="2209800"/>
            <a:ext cx="8458200" cy="2769989"/>
          </a:xfrm>
        </p:spPr>
        <p:txBody>
          <a:bodyPr/>
          <a:lstStyle/>
          <a:p>
            <a:r>
              <a:rPr lang="pt-BR" u="sng" dirty="0" smtClean="0"/>
              <a:t>Emissor de Autorizações </a:t>
            </a:r>
          </a:p>
          <a:p>
            <a:r>
              <a:rPr lang="pt-BR" dirty="0" smtClean="0"/>
              <a:t>• É um funcionário da empresa com nível de supervisão (não um prestador de serviços) </a:t>
            </a:r>
          </a:p>
          <a:p>
            <a:r>
              <a:rPr lang="pt-BR" dirty="0" smtClean="0"/>
              <a:t>• Tem total responsabilidade pela correta implementação e gerenciamento do Programa de Trabalho a Quente </a:t>
            </a:r>
          </a:p>
          <a:p>
            <a:r>
              <a:rPr lang="pt-BR" dirty="0" smtClean="0"/>
              <a:t>• Emite as Autorizações de Trabalho a Quente depois de avaliar adequadamente os riscos na área de trabalho proposta </a:t>
            </a:r>
          </a:p>
          <a:p>
            <a:r>
              <a:rPr lang="pt-BR" dirty="0" smtClean="0"/>
              <a:t>• Executa uma inspeção final da área onde o trabalho a quente será realizado para garantir que ela esteja segura e é o último a assinar a autorização para trabalho a quente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0516" y="381000"/>
            <a:ext cx="7982966" cy="6017032"/>
          </a:xfrm>
        </p:spPr>
        <p:txBody>
          <a:bodyPr/>
          <a:lstStyle/>
          <a:p>
            <a:r>
              <a:rPr lang="pt-BR" sz="1700" u="sng" dirty="0" smtClean="0"/>
              <a:t>Operador de Trabalho a Quente </a:t>
            </a:r>
            <a:br>
              <a:rPr lang="pt-BR" sz="1700" u="sng" dirty="0" smtClean="0"/>
            </a:br>
            <a:r>
              <a:rPr lang="pt-BR" sz="1700" dirty="0" smtClean="0"/>
              <a:t>• Está devidamente treinado no uso seguro dos equipamentos de trabalho a quente e nos perigos associados </a:t>
            </a:r>
            <a:br>
              <a:rPr lang="pt-BR" sz="1700" dirty="0" smtClean="0"/>
            </a:br>
            <a:r>
              <a:rPr lang="pt-BR" sz="1700" dirty="0" smtClean="0"/>
              <a:t>• Verifica se os equipamentos de trabalho a quente estão em boas condições de operação </a:t>
            </a:r>
            <a:br>
              <a:rPr lang="pt-BR" sz="1700" dirty="0" smtClean="0"/>
            </a:br>
            <a:r>
              <a:rPr lang="pt-BR" sz="1700" dirty="0" smtClean="0"/>
              <a:t>• Trabalha com o Emissor de Autorizações para seguir os procedimentos de trabalho a quente estabelecidos</a:t>
            </a:r>
            <a:br>
              <a:rPr lang="pt-BR" sz="1700" dirty="0" smtClean="0"/>
            </a:br>
            <a:r>
              <a:rPr lang="pt-BR" sz="1700" dirty="0" smtClean="0"/>
              <a:t>• Restringe o uso do trabalho a quente apenas para as áreas e condições indicadas</a:t>
            </a:r>
            <a:br>
              <a:rPr lang="pt-BR" sz="1700" dirty="0" smtClean="0"/>
            </a:br>
            <a:r>
              <a:rPr lang="pt-BR" sz="1700" dirty="0" smtClean="0"/>
              <a:t>• Deixa a área de trabalho a quente em condições seguras de utilização após a conclusão do trabalho</a:t>
            </a:r>
            <a:br>
              <a:rPr lang="pt-BR" sz="1700" dirty="0" smtClean="0"/>
            </a:br>
            <a:r>
              <a:rPr lang="pt-BR" sz="1700" dirty="0" smtClean="0"/>
              <a:t/>
            </a:r>
            <a:br>
              <a:rPr lang="pt-BR" sz="1700" dirty="0" smtClean="0"/>
            </a:br>
            <a:r>
              <a:rPr lang="pt-BR" sz="1700" u="sng" dirty="0" err="1" smtClean="0"/>
              <a:t>Brigadista</a:t>
            </a:r>
            <a:r>
              <a:rPr lang="pt-BR" sz="1700" dirty="0" smtClean="0"/>
              <a:t> </a:t>
            </a:r>
            <a:br>
              <a:rPr lang="pt-BR" sz="1700" dirty="0" smtClean="0"/>
            </a:br>
            <a:r>
              <a:rPr lang="pt-BR" sz="1700" dirty="0" smtClean="0"/>
              <a:t>• Está atento a quaisquer fagulhas, incêndios invisíveis (sem chamas), ou outros riscos de incêndio e está pronto para atuar caso haja um princípio de incêndio</a:t>
            </a:r>
            <a:br>
              <a:rPr lang="pt-BR" sz="1700" dirty="0" smtClean="0"/>
            </a:br>
            <a:r>
              <a:rPr lang="pt-BR" sz="1700" dirty="0" smtClean="0"/>
              <a:t>• Dispõe de um extintor e/ou uma mangueira de incêndio e está devidamente treinado para seu uso. </a:t>
            </a:r>
            <a:br>
              <a:rPr lang="pt-BR" sz="1700" dirty="0" smtClean="0"/>
            </a:br>
            <a:r>
              <a:rPr lang="pt-BR" sz="1700" dirty="0" smtClean="0"/>
              <a:t>• Trabalha com o Operador de Trabalho a Quente para garantir que as condições de segurança sejam mantidas durante e após o trabalho a quente </a:t>
            </a:r>
            <a:br>
              <a:rPr lang="pt-BR" sz="1700" dirty="0" smtClean="0"/>
            </a:br>
            <a:r>
              <a:rPr lang="pt-BR" sz="1700" dirty="0" smtClean="0"/>
              <a:t>• Tem a autoridade para parar o trabalho caso uma situação de risco se desenvolva</a:t>
            </a:r>
            <a:br>
              <a:rPr lang="pt-BR" sz="1700" dirty="0" smtClean="0"/>
            </a:br>
            <a:r>
              <a:rPr lang="pt-BR" sz="1700" dirty="0" smtClean="0"/>
              <a:t>• Está completamente familiarizado com as localizações do alarme de incêndio e com os procedimentos de notificação de emergência</a:t>
            </a:r>
            <a:endParaRPr lang="pt-BR" sz="17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685800" y="228600"/>
            <a:ext cx="7772400" cy="861774"/>
          </a:xfrm>
        </p:spPr>
        <p:txBody>
          <a:bodyPr/>
          <a:lstStyle/>
          <a:p>
            <a:pPr algn="ctr"/>
            <a:r>
              <a:rPr lang="pt-BR" dirty="0" smtClean="0"/>
              <a:t>Exemplos de Falhas no Gerenciamento de Trabalhos a Quente</a:t>
            </a:r>
            <a:endParaRPr lang="pt-BR" dirty="0"/>
          </a:p>
        </p:txBody>
      </p:sp>
      <p:sp>
        <p:nvSpPr>
          <p:cNvPr id="4" name="Subtítulo 3"/>
          <p:cNvSpPr>
            <a:spLocks noGrp="1"/>
          </p:cNvSpPr>
          <p:nvPr>
            <p:ph type="subTitle" idx="4"/>
          </p:nvPr>
        </p:nvSpPr>
        <p:spPr>
          <a:xfrm>
            <a:off x="381000" y="1371600"/>
            <a:ext cx="8305800" cy="4154984"/>
          </a:xfrm>
        </p:spPr>
        <p:txBody>
          <a:bodyPr/>
          <a:lstStyle/>
          <a:p>
            <a:r>
              <a:rPr lang="pt-BR" dirty="0" smtClean="0"/>
              <a:t>• Falha ao reconhecer que o trabalho a quente pode não ser necessário quando trabalhos a frio poderiam ser facilmente utilizados</a:t>
            </a:r>
          </a:p>
          <a:p>
            <a:r>
              <a:rPr lang="pt-BR" dirty="0" smtClean="0"/>
              <a:t>• Falha em verificar as conformidades antes de emitir uma autorização</a:t>
            </a:r>
          </a:p>
          <a:p>
            <a:r>
              <a:rPr lang="pt-BR" dirty="0" smtClean="0"/>
              <a:t>• Falha em notificar o gerente do próximo turno sobre trabalhos a quente já agendados </a:t>
            </a:r>
          </a:p>
          <a:p>
            <a:r>
              <a:rPr lang="pt-BR" dirty="0" smtClean="0"/>
              <a:t>• Falha em realizar testes de vazamento nos equipamentos de corte levando a emissão de gases inflamáveis na área de trabalho a quente </a:t>
            </a:r>
          </a:p>
          <a:p>
            <a:r>
              <a:rPr lang="pt-BR" dirty="0" smtClean="0"/>
              <a:t>• Falha em verificar vapores inflamáveis, particularmente nas áreas de comunicação com a área onde o trabalho a quente está agendado </a:t>
            </a:r>
          </a:p>
          <a:p>
            <a:r>
              <a:rPr lang="pt-BR" dirty="0" smtClean="0"/>
              <a:t>• Falha em remover acúmulos de combustíveis presentes embaixo da área de trabalho a quente, quando este estiver sendo realizado sobre pisos gradeados</a:t>
            </a:r>
          </a:p>
          <a:p>
            <a:r>
              <a:rPr lang="pt-BR" dirty="0" smtClean="0"/>
              <a:t>• Falha em compreender o que constitui “trabalho a quente” não usando uma autorização para serviços de esmeril </a:t>
            </a:r>
          </a:p>
          <a:p>
            <a:r>
              <a:rPr lang="pt-BR" dirty="0" smtClean="0"/>
              <a:t>• Falha em identificar sistemas de detecção/proteção contra incêndios na área de trabalho, levando a ativação/descarga errônea do sistema</a:t>
            </a:r>
            <a:endParaRPr lang="pt-B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0516" y="228600"/>
            <a:ext cx="7982966" cy="738664"/>
          </a:xfrm>
        </p:spPr>
        <p:txBody>
          <a:bodyPr/>
          <a:lstStyle/>
          <a:p>
            <a:pPr algn="ctr"/>
            <a:r>
              <a:rPr lang="pt-BR" sz="2400" b="1" dirty="0" smtClean="0"/>
              <a:t>Algumas práticas seguras e que são muito utilizadas em locais de risco elevado</a:t>
            </a:r>
            <a:endParaRPr lang="pt-BR" sz="2400" dirty="0"/>
          </a:p>
        </p:txBody>
      </p:sp>
      <p:sp>
        <p:nvSpPr>
          <p:cNvPr id="3" name="Espaço Reservado para Texto 2"/>
          <p:cNvSpPr>
            <a:spLocks noGrp="1"/>
          </p:cNvSpPr>
          <p:nvPr>
            <p:ph type="body" idx="1"/>
          </p:nvPr>
        </p:nvSpPr>
        <p:spPr>
          <a:xfrm>
            <a:off x="304800" y="1124426"/>
            <a:ext cx="8610600" cy="5416868"/>
          </a:xfrm>
        </p:spPr>
        <p:txBody>
          <a:bodyPr/>
          <a:lstStyle/>
          <a:p>
            <a:pPr rtl="0" fontAlgn="base"/>
            <a:r>
              <a:rPr lang="pt-BR" sz="1600" dirty="0" smtClean="0"/>
              <a:t>- Existe vegetação seca próximo do local onde haverá trabalho a quente com geração de fagulhas?</a:t>
            </a:r>
          </a:p>
          <a:p>
            <a:pPr rtl="0" fontAlgn="base"/>
            <a:r>
              <a:rPr lang="pt-BR" sz="1600" b="1" i="1" dirty="0" smtClean="0"/>
              <a:t>AÇÃO: Se houver molhe o local com água, corte a vegetação ou cubra-a com uma lona anti-chama. </a:t>
            </a:r>
            <a:endParaRPr lang="pt-BR" sz="1600" dirty="0" smtClean="0"/>
          </a:p>
          <a:p>
            <a:pPr rtl="0" fontAlgn="base"/>
            <a:r>
              <a:rPr lang="pt-BR" sz="1600" b="1" i="1" dirty="0" smtClean="0"/>
              <a:t/>
            </a:r>
            <a:br>
              <a:rPr lang="pt-BR" sz="1600" b="1" i="1" dirty="0" smtClean="0"/>
            </a:br>
            <a:r>
              <a:rPr lang="pt-BR" sz="1600" dirty="0" smtClean="0"/>
              <a:t>Existe acúmulo de material combustível como madeira, serragem, restos de papel, etc.? </a:t>
            </a:r>
          </a:p>
          <a:p>
            <a:pPr rtl="0" fontAlgn="base"/>
            <a:r>
              <a:rPr lang="pt-BR" sz="1600" b="1" i="1" dirty="0" smtClean="0"/>
              <a:t>AÇÂO:Se houver retire o material ou cubra-o com lona anti-chama.</a:t>
            </a:r>
            <a:endParaRPr lang="pt-BR" sz="1600" dirty="0" smtClean="0"/>
          </a:p>
          <a:p>
            <a:pPr rtl="0" fontAlgn="base"/>
            <a:r>
              <a:rPr lang="pt-BR" sz="1600" b="1" i="1" dirty="0" smtClean="0"/>
              <a:t/>
            </a:r>
            <a:br>
              <a:rPr lang="pt-BR" sz="1600" b="1" i="1" dirty="0" smtClean="0"/>
            </a:br>
            <a:r>
              <a:rPr lang="pt-BR" sz="1600" dirty="0" smtClean="0"/>
              <a:t>- Existem </a:t>
            </a:r>
            <a:r>
              <a:rPr lang="pt-BR" sz="1600" dirty="0" err="1" smtClean="0"/>
              <a:t>canaletas</a:t>
            </a:r>
            <a:r>
              <a:rPr lang="pt-BR" sz="1600" dirty="0" smtClean="0"/>
              <a:t> de esgoto oleoso ou pontos baixo onde possa haver acúmulo de algum líquido inflamável?</a:t>
            </a:r>
          </a:p>
          <a:p>
            <a:pPr rtl="0" fontAlgn="base"/>
            <a:r>
              <a:rPr lang="pt-BR" sz="1600" b="1" i="1" dirty="0" smtClean="0"/>
              <a:t>AÇÃO: Proteja as </a:t>
            </a:r>
            <a:r>
              <a:rPr lang="pt-BR" sz="1600" b="1" i="1" dirty="0" err="1" smtClean="0"/>
              <a:t>canaletas</a:t>
            </a:r>
            <a:r>
              <a:rPr lang="pt-BR" sz="1600" b="1" i="1" dirty="0" smtClean="0"/>
              <a:t> com lonas anti-chamas de forma que as centelhas geradas não caiam dentro delas.</a:t>
            </a:r>
            <a:endParaRPr lang="pt-BR" sz="1600" dirty="0" smtClean="0"/>
          </a:p>
          <a:p>
            <a:pPr rtl="0" fontAlgn="base"/>
            <a:r>
              <a:rPr lang="pt-BR" sz="1600" b="1" i="1" dirty="0" smtClean="0"/>
              <a:t/>
            </a:r>
            <a:br>
              <a:rPr lang="pt-BR" sz="1600" b="1" i="1" dirty="0" smtClean="0"/>
            </a:br>
            <a:r>
              <a:rPr lang="pt-BR" sz="1600" dirty="0" smtClean="0"/>
              <a:t>- No local existe espaço para uma saída rápida dos trabalhadores para o caso de um incêndio?</a:t>
            </a:r>
          </a:p>
          <a:p>
            <a:pPr rtl="0" fontAlgn="base"/>
            <a:r>
              <a:rPr lang="pt-BR" sz="1600" b="1" i="1" dirty="0" smtClean="0"/>
              <a:t>AÇÃO: Deixe pelo menos duas rotas de fuga em sentidos opostos sempre desobstruídas e se possível sinalize-as para que todos possam saber por onde sair. Um grande erro que se comete em trabalho a quente é enclausurar totalmente os trabalhadores e a saída de emergência acaba ficando em segundo plano.</a:t>
            </a:r>
            <a:endParaRPr lang="pt-BR" sz="1600" dirty="0" smtClean="0"/>
          </a:p>
          <a:p>
            <a:endParaRPr lang="pt-BR"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4670"/>
            <a:ext cx="3370852" cy="107332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728268" y="1873072"/>
            <a:ext cx="7538084" cy="2487219"/>
          </a:xfrm>
          <a:prstGeom prst="rect">
            <a:avLst/>
          </a:prstGeom>
        </p:spPr>
        <p:txBody>
          <a:bodyPr vert="horz" wrap="square" lIns="0" tIns="12065" rIns="0" bIns="0" rtlCol="0">
            <a:spAutoFit/>
          </a:bodyPr>
          <a:lstStyle/>
          <a:p>
            <a:pPr algn="just" fontAlgn="base"/>
            <a:r>
              <a:rPr lang="pt-BR" sz="2000" dirty="0" smtClean="0"/>
              <a:t>Mas</a:t>
            </a:r>
            <a:r>
              <a:rPr lang="pt-BR" sz="2000" dirty="0"/>
              <a:t>, sem dúvida quando o assunto é </a:t>
            </a:r>
            <a:r>
              <a:rPr lang="pt-BR" sz="2000" b="1" dirty="0"/>
              <a:t>TRABALHO A QUENTE</a:t>
            </a:r>
            <a:r>
              <a:rPr lang="pt-BR" sz="2000" dirty="0"/>
              <a:t> a parte mais importante e a mais perigosa a ser analisada é o risco de explosão, incêndio, deflagração, etc.</a:t>
            </a:r>
          </a:p>
          <a:p>
            <a:pPr algn="just" fontAlgn="base"/>
            <a:r>
              <a:rPr lang="pt-BR" sz="2000" dirty="0" smtClean="0"/>
              <a:t/>
            </a:r>
            <a:br>
              <a:rPr lang="pt-BR" sz="2000" dirty="0" smtClean="0"/>
            </a:br>
            <a:r>
              <a:rPr lang="pt-BR" sz="2000" b="1" i="1" dirty="0"/>
              <a:t>Uma regra simples é: áreas com produtos combustíveis e inflamáveis não combinam com trabalho a quente. Pelo menos, não sem as medidas corretas de prevenção.</a:t>
            </a:r>
            <a:endParaRPr lang="pt-BR" sz="2000" dirty="0"/>
          </a:p>
          <a:p>
            <a:pPr marL="268605" marR="5080" indent="-256540" algn="just">
              <a:lnSpc>
                <a:spcPct val="100000"/>
              </a:lnSpc>
              <a:spcBef>
                <a:spcPts val="95"/>
              </a:spcBef>
              <a:tabLst>
                <a:tab pos="268605" algn="l"/>
              </a:tabLst>
            </a:pPr>
            <a:endParaRPr sz="2000" dirty="0">
              <a:latin typeface="Arial"/>
              <a:cs typeface="Arial"/>
            </a:endParaRPr>
          </a:p>
        </p:txBody>
      </p:sp>
      <p:sp>
        <p:nvSpPr>
          <p:cNvPr id="4" name="object 4"/>
          <p:cNvSpPr/>
          <p:nvPr/>
        </p:nvSpPr>
        <p:spPr>
          <a:xfrm>
            <a:off x="1734311" y="781812"/>
            <a:ext cx="5733288" cy="46786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304800" y="152400"/>
            <a:ext cx="8839200" cy="7140416"/>
          </a:xfrm>
        </p:spPr>
        <p:txBody>
          <a:bodyPr/>
          <a:lstStyle/>
          <a:p>
            <a:pPr rtl="0" fontAlgn="base"/>
            <a:r>
              <a:rPr lang="pt-BR" sz="1600" dirty="0" smtClean="0"/>
              <a:t>- Existem trabalhados de pintura ou com uso de líquidos inflamáveis nas proximidades?</a:t>
            </a:r>
          </a:p>
          <a:p>
            <a:pPr rtl="0" fontAlgn="base"/>
            <a:r>
              <a:rPr lang="pt-BR" sz="1600" b="1" i="1" dirty="0" smtClean="0"/>
              <a:t>AÇÃO: Outro grande erro cometido na indústria é liberar um trabalho de </a:t>
            </a:r>
            <a:r>
              <a:rPr lang="pt-BR" sz="1600" b="1" i="1" dirty="0" err="1" smtClean="0"/>
              <a:t>lixamento</a:t>
            </a:r>
            <a:r>
              <a:rPr lang="pt-BR" sz="1600" b="1" i="1" dirty="0" smtClean="0"/>
              <a:t> (por exemplo) próximo de um serviço com pintura utilizando produto a base de inflamáveis. Esses trabalhos são incompatíveis entre si. Existem muitos relatos de acidentes com incêndio envolvendo trabalhos dessa forma, principalmente com latas de solvente abertas e uso de tinta em forma de spray com compressor próximos de fagulhas projetadas.</a:t>
            </a:r>
            <a:endParaRPr lang="pt-BR" sz="1600" dirty="0" smtClean="0"/>
          </a:p>
          <a:p>
            <a:pPr rtl="0" fontAlgn="base"/>
            <a:r>
              <a:rPr lang="pt-BR" sz="1600" b="1" i="1" dirty="0" smtClean="0"/>
              <a:t/>
            </a:r>
            <a:br>
              <a:rPr lang="pt-BR" sz="1600" b="1" i="1" dirty="0" smtClean="0"/>
            </a:br>
            <a:r>
              <a:rPr lang="pt-BR" sz="1600" dirty="0" smtClean="0"/>
              <a:t>- Próximo do local pode existir alguma atividade de drenagem de produto inflamável?</a:t>
            </a:r>
          </a:p>
          <a:p>
            <a:pPr rtl="0" fontAlgn="base"/>
            <a:r>
              <a:rPr lang="pt-BR" sz="1600" b="1" i="1" dirty="0" smtClean="0"/>
              <a:t>AÇÃO: Industrias químicas, petroquímicas, etc. muitas vezes necessitam realizar drenagem de vasos de pressão e amostragem de produtos e nesses casos existe a possibilidade de vaporização e formação de atmosfera explosiva. Uma fagulha pode ser o suficiente para criar uma ignição e gerar um grande acidente.</a:t>
            </a:r>
            <a:endParaRPr lang="pt-BR" sz="1600" dirty="0" smtClean="0"/>
          </a:p>
          <a:p>
            <a:pPr rtl="0" fontAlgn="base"/>
            <a:r>
              <a:rPr lang="pt-BR" sz="1600" b="1" i="1" dirty="0" smtClean="0"/>
              <a:t/>
            </a:r>
            <a:br>
              <a:rPr lang="pt-BR" sz="1600" b="1" i="1" dirty="0" smtClean="0"/>
            </a:br>
            <a:r>
              <a:rPr lang="pt-BR" sz="1600" dirty="0" smtClean="0"/>
              <a:t>- Próximo do local existe armazenamento de líquidos ou gases inflamáveis?</a:t>
            </a:r>
          </a:p>
          <a:p>
            <a:pPr rtl="0" fontAlgn="base"/>
            <a:r>
              <a:rPr lang="pt-BR" sz="1600" dirty="0" smtClean="0"/>
              <a:t>•</a:t>
            </a:r>
            <a:r>
              <a:rPr lang="pt-BR" sz="1600" b="1" i="1" dirty="0" smtClean="0"/>
              <a:t>AÇÃO: Tome muito cuidado com cilindros de Hidrogênio, GLP e principalmente  os de Acetileno. Esse gases são muito usados em trabalhos a quente e a proximidade com os cilindros deve ser analisada. Pode haver rompimento de mangueira ou vazamento pelas válvulas. É necessário também tomara cuidado com a proximidade com recipientes contendo líquidos inflamáveis. Para essas situações é importante manter monitoramento integral dos trabalhos com o uso de detector de gás, sempre verificando a célula do LIMITE INFERIOR DE EXPLOSIVIDADE</a:t>
            </a:r>
          </a:p>
          <a:p>
            <a:pPr rtl="0" fontAlgn="base"/>
            <a:endParaRPr lang="pt-BR" sz="1600" b="1" i="1" dirty="0" smtClean="0"/>
          </a:p>
          <a:p>
            <a:pPr rtl="0" fontAlgn="base"/>
            <a:r>
              <a:rPr lang="pt-BR" sz="1600" dirty="0" smtClean="0"/>
              <a:t>- Como está a temperatura ambiente no dia do trabalho?</a:t>
            </a:r>
          </a:p>
          <a:p>
            <a:pPr rtl="0" fontAlgn="base"/>
            <a:r>
              <a:rPr lang="pt-BR" sz="1600" b="1" i="1" dirty="0" smtClean="0"/>
              <a:t>AÇÃO: Lembre-se quanto mais quente o dia, mais fácil a evaporação de um líquido inflamável e </a:t>
            </a:r>
            <a:r>
              <a:rPr lang="pt-BR" sz="1600" b="1" i="1" dirty="0" err="1" smtClean="0"/>
              <a:t>consequentemente</a:t>
            </a:r>
            <a:r>
              <a:rPr lang="pt-BR" sz="1600" b="1" i="1" dirty="0" smtClean="0"/>
              <a:t> mais fácil a formação de uma atmosfera explosiva. Prefira os primeiros horários do dia para liberar serviços críticos envolvendo trabalhos a quente e locais ou equipamentos com inflamáveis</a:t>
            </a:r>
            <a:endParaRPr lang="pt-BR" sz="1600" dirty="0" smtClean="0"/>
          </a:p>
          <a:p>
            <a:pPr rtl="0" fontAlgn="base"/>
            <a:endParaRPr lang="pt-BR" sz="1600" dirty="0" smtClean="0"/>
          </a:p>
          <a:p>
            <a:endParaRPr lang="pt-BR" sz="16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8600" y="0"/>
            <a:ext cx="8610600" cy="7632859"/>
          </a:xfrm>
        </p:spPr>
        <p:txBody>
          <a:bodyPr/>
          <a:lstStyle/>
          <a:p>
            <a:pPr rtl="0" fontAlgn="base"/>
            <a:r>
              <a:rPr lang="pt-BR" sz="1600" dirty="0" smtClean="0"/>
              <a:t>- Qual é a direção do vento em relação ao local onde o trabalho será executado?</a:t>
            </a:r>
            <a:br>
              <a:rPr lang="pt-BR" sz="1600" dirty="0" smtClean="0"/>
            </a:br>
            <a:r>
              <a:rPr lang="pt-BR" sz="1600" dirty="0" smtClean="0"/>
              <a:t>•</a:t>
            </a:r>
            <a:r>
              <a:rPr lang="pt-BR" sz="1600" b="1" i="1" dirty="0" smtClean="0"/>
              <a:t>AÇÃO: Verificar a direção do vento é muito importante quando vapores , gases inflamáveis ou ainda poeiras possam entrar em contato com fagulhas  geradas pelos trabalhos a quente. Nesse caso o uso de um detector de gás com monitoramento é uma solução que pode ajudar em muito</a:t>
            </a:r>
            <a:r>
              <a:rPr lang="pt-BR" sz="1600" dirty="0" smtClean="0"/>
              <a:t/>
            </a:r>
            <a:br>
              <a:rPr lang="pt-BR" sz="1600" dirty="0" smtClean="0"/>
            </a:br>
            <a:r>
              <a:rPr lang="pt-BR" sz="1600" b="1" i="1" dirty="0" smtClean="0"/>
              <a:t/>
            </a:r>
            <a:br>
              <a:rPr lang="pt-BR" sz="1600" b="1" i="1" dirty="0" smtClean="0"/>
            </a:br>
            <a:r>
              <a:rPr lang="pt-BR" sz="1600" dirty="0" smtClean="0"/>
              <a:t>- O equipamento onde será feito o trabalho continha algum tipo de produto inflamável? Se sim, o equipamento foi drenado, purgado, lavado, </a:t>
            </a:r>
            <a:r>
              <a:rPr lang="pt-BR" sz="1600" dirty="0" err="1" smtClean="0"/>
              <a:t>inertizado</a:t>
            </a:r>
            <a:r>
              <a:rPr lang="pt-BR" sz="1600" dirty="0" smtClean="0"/>
              <a:t>?</a:t>
            </a:r>
            <a:br>
              <a:rPr lang="pt-BR" sz="1600" dirty="0" smtClean="0"/>
            </a:br>
            <a:r>
              <a:rPr lang="pt-BR" sz="1600" dirty="0" smtClean="0"/>
              <a:t>•</a:t>
            </a:r>
            <a:r>
              <a:rPr lang="pt-BR" sz="1600" b="1" i="1" dirty="0" smtClean="0"/>
              <a:t>AÇÃO: todo equipamento com resíduos de inflamáveis deve ser totalmente limpo antes de admitir a ação de um trabalho a quente. Após a limpeza é necessário realizar as avaliações ambientais e constatar que o LIMITE INFERIOR DE EXPLOSIVIDADE é igual à 0%, para poder liberar um trabalho a quente.</a:t>
            </a:r>
            <a:r>
              <a:rPr lang="pt-BR" sz="1600" dirty="0" smtClean="0"/>
              <a:t/>
            </a:r>
            <a:br>
              <a:rPr lang="pt-BR" sz="1600" dirty="0" smtClean="0"/>
            </a:br>
            <a:r>
              <a:rPr lang="pt-BR" sz="1600" dirty="0" smtClean="0"/>
              <a:t/>
            </a:r>
            <a:br>
              <a:rPr lang="pt-BR" sz="1600" dirty="0" smtClean="0"/>
            </a:br>
            <a:r>
              <a:rPr lang="pt-BR" sz="1600" dirty="0" smtClean="0"/>
              <a:t>- Nesse equipamento foi aplicado um sistema de controle de energias com cadeados e travas impedindo o retorno do produto?</a:t>
            </a:r>
            <a:br>
              <a:rPr lang="pt-BR" sz="1600" dirty="0" smtClean="0"/>
            </a:br>
            <a:r>
              <a:rPr lang="pt-BR" sz="1600" dirty="0" smtClean="0"/>
              <a:t>•</a:t>
            </a:r>
            <a:r>
              <a:rPr lang="pt-BR" sz="1600" b="1" i="1" dirty="0" smtClean="0"/>
              <a:t>AÇÃO: De nada adiantarão as medições de </a:t>
            </a:r>
            <a:r>
              <a:rPr lang="pt-BR" sz="1600" b="1" i="1" dirty="0" err="1" smtClean="0"/>
              <a:t>explosividade</a:t>
            </a:r>
            <a:r>
              <a:rPr lang="pt-BR" sz="1600" b="1" i="1" dirty="0" smtClean="0"/>
              <a:t> para a liberação, se não houver garantia que durante os trabalhos não haverá entrada de algum produto inflamável na zona dos trabalhos a quente. Principalmente quando o assunto é espaço confinado.</a:t>
            </a:r>
            <a:r>
              <a:rPr lang="pt-BR" sz="1600" dirty="0" smtClean="0"/>
              <a:t/>
            </a:r>
            <a:br>
              <a:rPr lang="pt-BR" sz="1600" dirty="0" smtClean="0"/>
            </a:br>
            <a:r>
              <a:rPr lang="pt-BR" sz="1600" b="1" i="1" dirty="0" smtClean="0"/>
              <a:t/>
            </a:r>
            <a:br>
              <a:rPr lang="pt-BR" sz="1600" b="1" i="1" dirty="0" smtClean="0"/>
            </a:br>
            <a:r>
              <a:rPr lang="pt-BR" sz="1600" dirty="0" smtClean="0"/>
              <a:t>- Existem pontos altos e baixos para medir o interior do equipamento com um detector de gases e de </a:t>
            </a:r>
            <a:r>
              <a:rPr lang="pt-BR" sz="1600" dirty="0" err="1" smtClean="0"/>
              <a:t>explosividade</a:t>
            </a:r>
            <a:r>
              <a:rPr lang="pt-BR" sz="1600" dirty="0" smtClean="0"/>
              <a:t>?</a:t>
            </a:r>
            <a:br>
              <a:rPr lang="pt-BR" sz="1600" dirty="0" smtClean="0"/>
            </a:br>
            <a:r>
              <a:rPr lang="pt-BR" sz="1600" dirty="0" smtClean="0"/>
              <a:t>•</a:t>
            </a:r>
            <a:r>
              <a:rPr lang="pt-BR" sz="1600" b="1" i="1" dirty="0" smtClean="0"/>
              <a:t>AÇÃO: Quando lidamos com gases e vapores é necessário pensar em suas propriedades químicas e físicas. Uma delas é a densidade relativa, ou seja, o produto será depositado em local baixo ou local alto? Outro motivo de ter pontos diferentes de abertura, no equipamento, é o de ser necessário criar um deslocamento de ar para que a avaliação ambiental seja a mais segura possível. É necessário ter muito critério para avaliar o interior de um equipamento antes de deixar cortá-lo ou soldá-lo.</a:t>
            </a:r>
            <a:r>
              <a:rPr lang="pt-BR" sz="1600" dirty="0" smtClean="0"/>
              <a:t/>
            </a:r>
            <a:br>
              <a:rPr lang="pt-BR" sz="1600" dirty="0" smtClean="0"/>
            </a:br>
            <a:r>
              <a:rPr lang="pt-BR" sz="1600" dirty="0" smtClean="0"/>
              <a:t/>
            </a:r>
            <a:br>
              <a:rPr lang="pt-BR" sz="1600" dirty="0" smtClean="0"/>
            </a:br>
            <a:endParaRPr lang="pt-BR"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92480" y="483108"/>
            <a:ext cx="7592568" cy="103479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41604" y="1941576"/>
            <a:ext cx="7790688" cy="370332"/>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641604" y="1970913"/>
            <a:ext cx="7790815" cy="299720"/>
          </a:xfrm>
          <a:prstGeom prst="rect">
            <a:avLst/>
          </a:prstGeom>
        </p:spPr>
        <p:txBody>
          <a:bodyPr vert="horz" wrap="square" lIns="0" tIns="12700" rIns="0" bIns="0" rtlCol="0">
            <a:spAutoFit/>
          </a:bodyPr>
          <a:lstStyle/>
          <a:p>
            <a:pPr marL="90805">
              <a:lnSpc>
                <a:spcPct val="100000"/>
              </a:lnSpc>
              <a:spcBef>
                <a:spcPts val="100"/>
              </a:spcBef>
              <a:tabLst>
                <a:tab pos="6806565" algn="l"/>
              </a:tabLst>
            </a:pPr>
            <a:r>
              <a:rPr sz="1800" b="1" dirty="0">
                <a:latin typeface="Arial"/>
                <a:cs typeface="Arial"/>
              </a:rPr>
              <a:t>Solda </a:t>
            </a:r>
            <a:r>
              <a:rPr sz="1800" b="1" spc="-5" dirty="0">
                <a:latin typeface="Arial"/>
                <a:cs typeface="Arial"/>
              </a:rPr>
              <a:t>elétrica	6.038</a:t>
            </a:r>
            <a:r>
              <a:rPr sz="1800" b="1" spc="-30" dirty="0">
                <a:latin typeface="Arial"/>
                <a:cs typeface="Arial"/>
              </a:rPr>
              <a:t> </a:t>
            </a:r>
            <a:r>
              <a:rPr sz="1800" b="1" spc="-7" baseline="25462" dirty="0">
                <a:latin typeface="Arial"/>
                <a:cs typeface="Arial"/>
              </a:rPr>
              <a:t>o</a:t>
            </a:r>
            <a:r>
              <a:rPr sz="1800" b="1" spc="-5" dirty="0">
                <a:latin typeface="Arial"/>
                <a:cs typeface="Arial"/>
              </a:rPr>
              <a:t>C</a:t>
            </a:r>
            <a:endParaRPr sz="1800">
              <a:latin typeface="Arial"/>
              <a:cs typeface="Arial"/>
            </a:endParaRPr>
          </a:p>
        </p:txBody>
      </p:sp>
      <p:sp>
        <p:nvSpPr>
          <p:cNvPr id="5" name="object 5"/>
          <p:cNvSpPr/>
          <p:nvPr/>
        </p:nvSpPr>
        <p:spPr>
          <a:xfrm>
            <a:off x="669036" y="2514600"/>
            <a:ext cx="7790688" cy="37033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69036" y="3048000"/>
            <a:ext cx="7790688" cy="37033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69036" y="5257800"/>
            <a:ext cx="7790688" cy="370331"/>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669036" y="4648200"/>
            <a:ext cx="7790688" cy="370331"/>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669036" y="3581400"/>
            <a:ext cx="7790688" cy="370331"/>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669036" y="4114800"/>
            <a:ext cx="7790688" cy="370331"/>
          </a:xfrm>
          <a:prstGeom prst="rect">
            <a:avLst/>
          </a:prstGeom>
          <a:blipFill>
            <a:blip r:embed="rId9" cstate="print"/>
            <a:stretch>
              <a:fillRect/>
            </a:stretch>
          </a:blipFill>
        </p:spPr>
        <p:txBody>
          <a:bodyPr wrap="square" lIns="0" tIns="0" rIns="0" bIns="0" rtlCol="0"/>
          <a:lstStyle/>
          <a:p>
            <a:endParaRPr/>
          </a:p>
        </p:txBody>
      </p:sp>
      <p:sp>
        <p:nvSpPr>
          <p:cNvPr id="11" name="object 11"/>
          <p:cNvSpPr txBox="1"/>
          <p:nvPr/>
        </p:nvSpPr>
        <p:spPr>
          <a:xfrm>
            <a:off x="669036" y="2544317"/>
            <a:ext cx="7790815" cy="3043555"/>
          </a:xfrm>
          <a:prstGeom prst="rect">
            <a:avLst/>
          </a:prstGeom>
        </p:spPr>
        <p:txBody>
          <a:bodyPr vert="horz" wrap="square" lIns="0" tIns="12700" rIns="0" bIns="0" rtlCol="0">
            <a:spAutoFit/>
          </a:bodyPr>
          <a:lstStyle/>
          <a:p>
            <a:pPr marL="90805">
              <a:lnSpc>
                <a:spcPct val="100000"/>
              </a:lnSpc>
              <a:spcBef>
                <a:spcPts val="100"/>
              </a:spcBef>
              <a:tabLst>
                <a:tab pos="6805930" algn="l"/>
              </a:tabLst>
            </a:pPr>
            <a:r>
              <a:rPr sz="1800" b="1" spc="-5" dirty="0">
                <a:latin typeface="Arial"/>
                <a:cs typeface="Arial"/>
              </a:rPr>
              <a:t>Maçarico</a:t>
            </a:r>
            <a:r>
              <a:rPr sz="1800" b="1" spc="40" dirty="0">
                <a:latin typeface="Arial"/>
                <a:cs typeface="Arial"/>
              </a:rPr>
              <a:t> </a:t>
            </a:r>
            <a:r>
              <a:rPr sz="1800" b="1" spc="-5" dirty="0">
                <a:latin typeface="Arial"/>
                <a:cs typeface="Arial"/>
              </a:rPr>
              <a:t>oxi-acetileno	3.499</a:t>
            </a:r>
            <a:r>
              <a:rPr sz="1800" b="1" spc="-80" dirty="0">
                <a:latin typeface="Arial"/>
                <a:cs typeface="Arial"/>
              </a:rPr>
              <a:t> </a:t>
            </a:r>
            <a:r>
              <a:rPr sz="1800" b="1" spc="-7" baseline="25462" dirty="0">
                <a:latin typeface="Arial"/>
                <a:cs typeface="Arial"/>
              </a:rPr>
              <a:t>o</a:t>
            </a:r>
            <a:r>
              <a:rPr sz="1800" b="1" spc="-5" dirty="0">
                <a:latin typeface="Arial"/>
                <a:cs typeface="Arial"/>
              </a:rPr>
              <a:t>C</a:t>
            </a:r>
            <a:endParaRPr sz="1800">
              <a:latin typeface="Arial"/>
              <a:cs typeface="Arial"/>
            </a:endParaRPr>
          </a:p>
          <a:p>
            <a:pPr>
              <a:lnSpc>
                <a:spcPct val="100000"/>
              </a:lnSpc>
              <a:spcBef>
                <a:spcPts val="30"/>
              </a:spcBef>
            </a:pPr>
            <a:endParaRPr sz="1650">
              <a:latin typeface="Times New Roman"/>
              <a:cs typeface="Times New Roman"/>
            </a:endParaRPr>
          </a:p>
          <a:p>
            <a:pPr marL="90805">
              <a:lnSpc>
                <a:spcPct val="100000"/>
              </a:lnSpc>
              <a:spcBef>
                <a:spcPts val="5"/>
              </a:spcBef>
              <a:tabLst>
                <a:tab pos="6805930" algn="l"/>
              </a:tabLst>
            </a:pPr>
            <a:r>
              <a:rPr sz="1800" b="1" spc="-5" dirty="0">
                <a:latin typeface="Arial"/>
                <a:cs typeface="Arial"/>
              </a:rPr>
              <a:t>Maçarico</a:t>
            </a:r>
            <a:r>
              <a:rPr sz="1800" b="1" spc="20" dirty="0">
                <a:latin typeface="Arial"/>
                <a:cs typeface="Arial"/>
              </a:rPr>
              <a:t> </a:t>
            </a:r>
            <a:r>
              <a:rPr sz="1800" b="1" spc="-5" dirty="0">
                <a:latin typeface="Arial"/>
                <a:cs typeface="Arial"/>
              </a:rPr>
              <a:t>de</a:t>
            </a:r>
            <a:r>
              <a:rPr sz="1800" b="1" dirty="0">
                <a:latin typeface="Arial"/>
                <a:cs typeface="Arial"/>
              </a:rPr>
              <a:t> propano	</a:t>
            </a:r>
            <a:r>
              <a:rPr sz="1800" b="1" spc="-5" dirty="0">
                <a:latin typeface="Arial"/>
                <a:cs typeface="Arial"/>
              </a:rPr>
              <a:t>1.979</a:t>
            </a:r>
            <a:r>
              <a:rPr sz="1800" b="1" spc="-75" dirty="0">
                <a:latin typeface="Arial"/>
                <a:cs typeface="Arial"/>
              </a:rPr>
              <a:t> </a:t>
            </a:r>
            <a:r>
              <a:rPr sz="1800" b="1" spc="-7" baseline="25462" dirty="0">
                <a:latin typeface="Arial"/>
                <a:cs typeface="Arial"/>
              </a:rPr>
              <a:t>o</a:t>
            </a:r>
            <a:r>
              <a:rPr sz="1800" b="1" spc="-5" dirty="0">
                <a:latin typeface="Arial"/>
                <a:cs typeface="Arial"/>
              </a:rPr>
              <a:t>C</a:t>
            </a:r>
            <a:endParaRPr sz="1800">
              <a:latin typeface="Arial"/>
              <a:cs typeface="Arial"/>
            </a:endParaRPr>
          </a:p>
          <a:p>
            <a:pPr>
              <a:lnSpc>
                <a:spcPct val="100000"/>
              </a:lnSpc>
              <a:spcBef>
                <a:spcPts val="20"/>
              </a:spcBef>
            </a:pPr>
            <a:endParaRPr sz="1850">
              <a:latin typeface="Times New Roman"/>
              <a:cs typeface="Times New Roman"/>
            </a:endParaRPr>
          </a:p>
          <a:p>
            <a:pPr marL="90805">
              <a:lnSpc>
                <a:spcPct val="100000"/>
              </a:lnSpc>
              <a:tabLst>
                <a:tab pos="6609715" algn="l"/>
              </a:tabLst>
            </a:pPr>
            <a:r>
              <a:rPr sz="1800" b="1" spc="-5" dirty="0">
                <a:latin typeface="Arial"/>
                <a:cs typeface="Arial"/>
              </a:rPr>
              <a:t>Borras de</a:t>
            </a:r>
            <a:r>
              <a:rPr sz="1800" b="1" spc="30" dirty="0">
                <a:latin typeface="Arial"/>
                <a:cs typeface="Arial"/>
              </a:rPr>
              <a:t> </a:t>
            </a:r>
            <a:r>
              <a:rPr sz="1800" b="1" spc="-5" dirty="0">
                <a:latin typeface="Arial"/>
                <a:cs typeface="Arial"/>
              </a:rPr>
              <a:t>solda</a:t>
            </a:r>
            <a:r>
              <a:rPr sz="1800" b="1" dirty="0">
                <a:latin typeface="Arial"/>
                <a:cs typeface="Arial"/>
              </a:rPr>
              <a:t> quente	&gt; </a:t>
            </a:r>
            <a:r>
              <a:rPr sz="1800" b="1" spc="-5" dirty="0">
                <a:latin typeface="Arial"/>
                <a:cs typeface="Arial"/>
              </a:rPr>
              <a:t>1.093</a:t>
            </a:r>
            <a:r>
              <a:rPr sz="1800" b="1" spc="-80" dirty="0">
                <a:latin typeface="Arial"/>
                <a:cs typeface="Arial"/>
              </a:rPr>
              <a:t> </a:t>
            </a:r>
            <a:r>
              <a:rPr sz="1800" b="1" spc="-7" baseline="25462" dirty="0">
                <a:latin typeface="Arial"/>
                <a:cs typeface="Arial"/>
              </a:rPr>
              <a:t>o</a:t>
            </a:r>
            <a:r>
              <a:rPr sz="1800" b="1" spc="-5" dirty="0">
                <a:latin typeface="Arial"/>
                <a:cs typeface="Arial"/>
              </a:rPr>
              <a:t>C</a:t>
            </a:r>
            <a:endParaRPr sz="1800">
              <a:latin typeface="Arial"/>
              <a:cs typeface="Arial"/>
            </a:endParaRPr>
          </a:p>
          <a:p>
            <a:pPr marL="90805" marR="82550">
              <a:lnSpc>
                <a:spcPct val="194400"/>
              </a:lnSpc>
              <a:tabLst>
                <a:tab pos="6412865" algn="l"/>
                <a:tab pos="6800215" algn="l"/>
              </a:tabLst>
            </a:pPr>
            <a:r>
              <a:rPr sz="1800" b="1" dirty="0">
                <a:latin typeface="Arial"/>
                <a:cs typeface="Arial"/>
              </a:rPr>
              <a:t>Pistola </a:t>
            </a:r>
            <a:r>
              <a:rPr sz="1800" b="1" spc="-5" dirty="0">
                <a:latin typeface="Arial"/>
                <a:cs typeface="Arial"/>
              </a:rPr>
              <a:t>elétrica</a:t>
            </a:r>
            <a:r>
              <a:rPr sz="1800" b="1" spc="10" dirty="0">
                <a:latin typeface="Arial"/>
                <a:cs typeface="Arial"/>
              </a:rPr>
              <a:t> </a:t>
            </a:r>
            <a:r>
              <a:rPr sz="1800" b="1" spc="-5" dirty="0">
                <a:latin typeface="Arial"/>
                <a:cs typeface="Arial"/>
              </a:rPr>
              <a:t>de</a:t>
            </a:r>
            <a:r>
              <a:rPr sz="1800" b="1" spc="15" dirty="0">
                <a:latin typeface="Arial"/>
                <a:cs typeface="Arial"/>
              </a:rPr>
              <a:t> </a:t>
            </a:r>
            <a:r>
              <a:rPr sz="1800" b="1" spc="-5" dirty="0">
                <a:latin typeface="Arial"/>
                <a:cs typeface="Arial"/>
              </a:rPr>
              <a:t>calor	316 </a:t>
            </a:r>
            <a:r>
              <a:rPr sz="1800" b="1" dirty="0">
                <a:latin typeface="Arial"/>
                <a:cs typeface="Arial"/>
              </a:rPr>
              <a:t>- </a:t>
            </a:r>
            <a:r>
              <a:rPr sz="1800" b="1" spc="-5" dirty="0">
                <a:latin typeface="Arial"/>
                <a:cs typeface="Arial"/>
              </a:rPr>
              <a:t>732</a:t>
            </a:r>
            <a:r>
              <a:rPr sz="1800" b="1" spc="-75" dirty="0">
                <a:latin typeface="Arial"/>
                <a:cs typeface="Arial"/>
              </a:rPr>
              <a:t> </a:t>
            </a:r>
            <a:r>
              <a:rPr sz="1800" b="1" spc="-7" baseline="25462" dirty="0">
                <a:latin typeface="Arial"/>
                <a:cs typeface="Arial"/>
              </a:rPr>
              <a:t>o</a:t>
            </a:r>
            <a:r>
              <a:rPr sz="1800" b="1" spc="-5" dirty="0">
                <a:latin typeface="Arial"/>
                <a:cs typeface="Arial"/>
              </a:rPr>
              <a:t>C  Serra radial para corte</a:t>
            </a:r>
            <a:r>
              <a:rPr sz="1800" b="1" spc="65" dirty="0">
                <a:latin typeface="Arial"/>
                <a:cs typeface="Arial"/>
              </a:rPr>
              <a:t> </a:t>
            </a:r>
            <a:r>
              <a:rPr sz="1800" b="1" spc="-5" dirty="0">
                <a:latin typeface="Arial"/>
                <a:cs typeface="Arial"/>
              </a:rPr>
              <a:t>de</a:t>
            </a:r>
            <a:r>
              <a:rPr sz="1800" b="1" spc="10" dirty="0">
                <a:latin typeface="Arial"/>
                <a:cs typeface="Arial"/>
              </a:rPr>
              <a:t> </a:t>
            </a:r>
            <a:r>
              <a:rPr sz="1800" b="1" spc="-5" dirty="0">
                <a:latin typeface="Arial"/>
                <a:cs typeface="Arial"/>
              </a:rPr>
              <a:t>metal		</a:t>
            </a:r>
            <a:r>
              <a:rPr sz="1800" b="1" dirty="0">
                <a:latin typeface="Arial"/>
                <a:cs typeface="Arial"/>
              </a:rPr>
              <a:t>&gt; </a:t>
            </a:r>
            <a:r>
              <a:rPr sz="1800" b="1" spc="-5" dirty="0">
                <a:latin typeface="Arial"/>
                <a:cs typeface="Arial"/>
              </a:rPr>
              <a:t>538</a:t>
            </a:r>
            <a:r>
              <a:rPr sz="1800" b="1" spc="-85" dirty="0">
                <a:latin typeface="Arial"/>
                <a:cs typeface="Arial"/>
              </a:rPr>
              <a:t> </a:t>
            </a:r>
            <a:r>
              <a:rPr sz="1800" b="1" spc="-7" baseline="25462" dirty="0">
                <a:latin typeface="Arial"/>
                <a:cs typeface="Arial"/>
              </a:rPr>
              <a:t>o</a:t>
            </a:r>
            <a:r>
              <a:rPr sz="1800" b="1" spc="-5" dirty="0">
                <a:latin typeface="Arial"/>
                <a:cs typeface="Arial"/>
              </a:rPr>
              <a:t>C</a:t>
            </a:r>
            <a:endParaRPr sz="1800">
              <a:latin typeface="Arial"/>
              <a:cs typeface="Arial"/>
            </a:endParaRPr>
          </a:p>
          <a:p>
            <a:pPr>
              <a:lnSpc>
                <a:spcPct val="100000"/>
              </a:lnSpc>
              <a:spcBef>
                <a:spcPts val="55"/>
              </a:spcBef>
            </a:pPr>
            <a:endParaRPr sz="2250">
              <a:latin typeface="Times New Roman"/>
              <a:cs typeface="Times New Roman"/>
            </a:endParaRPr>
          </a:p>
          <a:p>
            <a:pPr marL="90805">
              <a:lnSpc>
                <a:spcPct val="100000"/>
              </a:lnSpc>
              <a:tabLst>
                <a:tab pos="6801484" algn="l"/>
              </a:tabLst>
            </a:pPr>
            <a:r>
              <a:rPr sz="1800" b="1" spc="-10" dirty="0">
                <a:latin typeface="Arial"/>
                <a:cs typeface="Arial"/>
              </a:rPr>
              <a:t>Amolador</a:t>
            </a:r>
            <a:r>
              <a:rPr sz="1800" b="1" spc="60" dirty="0">
                <a:latin typeface="Arial"/>
                <a:cs typeface="Arial"/>
              </a:rPr>
              <a:t> </a:t>
            </a:r>
            <a:r>
              <a:rPr sz="1800" b="1" spc="-5" dirty="0">
                <a:latin typeface="Arial"/>
                <a:cs typeface="Arial"/>
              </a:rPr>
              <a:t>de</a:t>
            </a:r>
            <a:r>
              <a:rPr sz="1800" b="1" dirty="0">
                <a:latin typeface="Arial"/>
                <a:cs typeface="Arial"/>
              </a:rPr>
              <a:t> </a:t>
            </a:r>
            <a:r>
              <a:rPr sz="1800" b="1" spc="-5" dirty="0">
                <a:latin typeface="Arial"/>
                <a:cs typeface="Arial"/>
              </a:rPr>
              <a:t>roda	</a:t>
            </a:r>
            <a:r>
              <a:rPr sz="1800" b="1" dirty="0">
                <a:latin typeface="Arial"/>
                <a:cs typeface="Arial"/>
              </a:rPr>
              <a:t>&gt; </a:t>
            </a:r>
            <a:r>
              <a:rPr sz="1800" b="1" spc="-5" dirty="0">
                <a:latin typeface="Arial"/>
                <a:cs typeface="Arial"/>
              </a:rPr>
              <a:t>538</a:t>
            </a:r>
            <a:r>
              <a:rPr sz="1800" b="1" spc="-95" dirty="0">
                <a:latin typeface="Arial"/>
                <a:cs typeface="Arial"/>
              </a:rPr>
              <a:t> </a:t>
            </a:r>
            <a:r>
              <a:rPr sz="1800" b="1" spc="-7" baseline="25462" dirty="0">
                <a:latin typeface="Arial"/>
                <a:cs typeface="Arial"/>
              </a:rPr>
              <a:t>o</a:t>
            </a:r>
            <a:r>
              <a:rPr sz="1800" b="1" spc="-5" dirty="0">
                <a:latin typeface="Arial"/>
                <a:cs typeface="Arial"/>
              </a:rPr>
              <a:t>C</a:t>
            </a:r>
            <a:endParaRPr sz="18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431535"/>
            <a:ext cx="8532876" cy="142646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077467" y="710183"/>
            <a:ext cx="7008876" cy="60045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56844" y="2383535"/>
            <a:ext cx="7876032" cy="36880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56844" y="2993135"/>
            <a:ext cx="7876032" cy="368808"/>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656844" y="3602735"/>
            <a:ext cx="7876032" cy="368807"/>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656844" y="4212335"/>
            <a:ext cx="7876032" cy="368807"/>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656844" y="4821935"/>
            <a:ext cx="7876032" cy="368807"/>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656844" y="1773935"/>
            <a:ext cx="7876032" cy="368808"/>
          </a:xfrm>
          <a:prstGeom prst="rect">
            <a:avLst/>
          </a:prstGeom>
          <a:blipFill>
            <a:blip r:embed="rId9" cstate="print"/>
            <a:stretch>
              <a:fillRect/>
            </a:stretch>
          </a:blipFill>
        </p:spPr>
        <p:txBody>
          <a:bodyPr wrap="square" lIns="0" tIns="0" rIns="0" bIns="0" rtlCol="0"/>
          <a:lstStyle/>
          <a:p>
            <a:endParaRPr/>
          </a:p>
        </p:txBody>
      </p:sp>
      <p:sp>
        <p:nvSpPr>
          <p:cNvPr id="10" name="object 10"/>
          <p:cNvSpPr txBox="1"/>
          <p:nvPr/>
        </p:nvSpPr>
        <p:spPr>
          <a:xfrm>
            <a:off x="656844" y="1788921"/>
            <a:ext cx="7876540" cy="3971925"/>
          </a:xfrm>
          <a:prstGeom prst="rect">
            <a:avLst/>
          </a:prstGeom>
        </p:spPr>
        <p:txBody>
          <a:bodyPr vert="horz" wrap="square" lIns="0" tIns="12700" rIns="0" bIns="0" rtlCol="0">
            <a:spAutoFit/>
          </a:bodyPr>
          <a:lstStyle/>
          <a:p>
            <a:pPr marL="91440">
              <a:lnSpc>
                <a:spcPct val="100000"/>
              </a:lnSpc>
              <a:spcBef>
                <a:spcPts val="100"/>
              </a:spcBef>
              <a:tabLst>
                <a:tab pos="6493510" algn="l"/>
              </a:tabLst>
            </a:pPr>
            <a:r>
              <a:rPr sz="1800" b="1" dirty="0">
                <a:latin typeface="Arial"/>
                <a:cs typeface="Arial"/>
              </a:rPr>
              <a:t>Isopor	</a:t>
            </a:r>
            <a:r>
              <a:rPr sz="1800" b="1" spc="-5" dirty="0">
                <a:latin typeface="Arial"/>
                <a:cs typeface="Arial"/>
              </a:rPr>
              <a:t>490</a:t>
            </a:r>
            <a:r>
              <a:rPr sz="1800" b="1" spc="-85" dirty="0">
                <a:latin typeface="Arial"/>
                <a:cs typeface="Arial"/>
              </a:rPr>
              <a:t> </a:t>
            </a:r>
            <a:r>
              <a:rPr sz="1800" b="1" spc="-7" baseline="25462" dirty="0">
                <a:latin typeface="Arial"/>
                <a:cs typeface="Arial"/>
              </a:rPr>
              <a:t>o</a:t>
            </a:r>
            <a:r>
              <a:rPr sz="1800" b="1" spc="-5" dirty="0">
                <a:latin typeface="Arial"/>
                <a:cs typeface="Arial"/>
              </a:rPr>
              <a:t>C</a:t>
            </a:r>
            <a:endParaRPr sz="1800">
              <a:latin typeface="Arial"/>
              <a:cs typeface="Arial"/>
            </a:endParaRPr>
          </a:p>
          <a:p>
            <a:pPr>
              <a:lnSpc>
                <a:spcPct val="100000"/>
              </a:lnSpc>
              <a:spcBef>
                <a:spcPts val="45"/>
              </a:spcBef>
            </a:pPr>
            <a:endParaRPr sz="2350">
              <a:latin typeface="Times New Roman"/>
              <a:cs typeface="Times New Roman"/>
            </a:endParaRPr>
          </a:p>
          <a:p>
            <a:pPr marL="91440">
              <a:lnSpc>
                <a:spcPct val="100000"/>
              </a:lnSpc>
              <a:tabLst>
                <a:tab pos="6493510" algn="l"/>
              </a:tabLst>
            </a:pPr>
            <a:r>
              <a:rPr sz="1800" b="1" spc="-10" dirty="0">
                <a:latin typeface="Arial"/>
                <a:cs typeface="Arial"/>
              </a:rPr>
              <a:t>Asfalto</a:t>
            </a:r>
            <a:r>
              <a:rPr sz="1800" b="1" spc="60" dirty="0">
                <a:latin typeface="Arial"/>
                <a:cs typeface="Arial"/>
              </a:rPr>
              <a:t> </a:t>
            </a:r>
            <a:r>
              <a:rPr sz="1800" b="1" spc="-5" dirty="0">
                <a:latin typeface="Arial"/>
                <a:cs typeface="Arial"/>
              </a:rPr>
              <a:t>comum	485</a:t>
            </a:r>
            <a:r>
              <a:rPr sz="1800" b="1" spc="-80" dirty="0">
                <a:latin typeface="Arial"/>
                <a:cs typeface="Arial"/>
              </a:rPr>
              <a:t> </a:t>
            </a:r>
            <a:r>
              <a:rPr sz="1800" b="1" spc="-7" baseline="25462" dirty="0">
                <a:latin typeface="Arial"/>
                <a:cs typeface="Arial"/>
              </a:rPr>
              <a:t>o</a:t>
            </a:r>
            <a:r>
              <a:rPr sz="1800" b="1" spc="-5" dirty="0">
                <a:latin typeface="Arial"/>
                <a:cs typeface="Arial"/>
              </a:rPr>
              <a:t>C</a:t>
            </a:r>
            <a:endParaRPr sz="1800">
              <a:latin typeface="Arial"/>
              <a:cs typeface="Arial"/>
            </a:endParaRPr>
          </a:p>
          <a:p>
            <a:pPr>
              <a:lnSpc>
                <a:spcPct val="100000"/>
              </a:lnSpc>
              <a:spcBef>
                <a:spcPts val="55"/>
              </a:spcBef>
            </a:pPr>
            <a:endParaRPr sz="2250">
              <a:latin typeface="Times New Roman"/>
              <a:cs typeface="Times New Roman"/>
            </a:endParaRPr>
          </a:p>
          <a:p>
            <a:pPr marL="91440">
              <a:lnSpc>
                <a:spcPct val="100000"/>
              </a:lnSpc>
              <a:tabLst>
                <a:tab pos="6493510" algn="l"/>
              </a:tabLst>
            </a:pPr>
            <a:r>
              <a:rPr sz="1800" b="1" spc="-5" dirty="0">
                <a:latin typeface="Arial"/>
                <a:cs typeface="Arial"/>
              </a:rPr>
              <a:t>Espuma</a:t>
            </a:r>
            <a:r>
              <a:rPr sz="1800" b="1" spc="5" dirty="0">
                <a:latin typeface="Arial"/>
                <a:cs typeface="Arial"/>
              </a:rPr>
              <a:t> </a:t>
            </a:r>
            <a:r>
              <a:rPr sz="1800" b="1" dirty="0">
                <a:latin typeface="Arial"/>
                <a:cs typeface="Arial"/>
              </a:rPr>
              <a:t>de</a:t>
            </a:r>
            <a:r>
              <a:rPr sz="1800" b="1" spc="25" dirty="0">
                <a:latin typeface="Arial"/>
                <a:cs typeface="Arial"/>
              </a:rPr>
              <a:t> </a:t>
            </a:r>
            <a:r>
              <a:rPr sz="1800" b="1" spc="-5" dirty="0">
                <a:latin typeface="Arial"/>
                <a:cs typeface="Arial"/>
              </a:rPr>
              <a:t>poliuretano	440</a:t>
            </a:r>
            <a:r>
              <a:rPr sz="1800" b="1" spc="-85" dirty="0">
                <a:latin typeface="Arial"/>
                <a:cs typeface="Arial"/>
              </a:rPr>
              <a:t> </a:t>
            </a:r>
            <a:r>
              <a:rPr sz="1800" b="1" spc="-7" baseline="25462" dirty="0">
                <a:latin typeface="Arial"/>
                <a:cs typeface="Arial"/>
              </a:rPr>
              <a:t>o</a:t>
            </a:r>
            <a:r>
              <a:rPr sz="1800" b="1" spc="-5" dirty="0">
                <a:latin typeface="Arial"/>
                <a:cs typeface="Arial"/>
              </a:rPr>
              <a:t>C</a:t>
            </a:r>
            <a:endParaRPr sz="1800">
              <a:latin typeface="Arial"/>
              <a:cs typeface="Arial"/>
            </a:endParaRPr>
          </a:p>
          <a:p>
            <a:pPr>
              <a:lnSpc>
                <a:spcPct val="100000"/>
              </a:lnSpc>
              <a:spcBef>
                <a:spcPts val="50"/>
              </a:spcBef>
            </a:pPr>
            <a:endParaRPr sz="2250">
              <a:latin typeface="Times New Roman"/>
              <a:cs typeface="Times New Roman"/>
            </a:endParaRPr>
          </a:p>
          <a:p>
            <a:pPr marL="91440">
              <a:lnSpc>
                <a:spcPct val="100000"/>
              </a:lnSpc>
              <a:spcBef>
                <a:spcPts val="5"/>
              </a:spcBef>
              <a:tabLst>
                <a:tab pos="5895975" algn="l"/>
              </a:tabLst>
            </a:pPr>
            <a:r>
              <a:rPr sz="1800" b="1" dirty="0">
                <a:latin typeface="Arial"/>
                <a:cs typeface="Arial"/>
              </a:rPr>
              <a:t>Óleo </a:t>
            </a:r>
            <a:r>
              <a:rPr sz="1800" b="1" spc="-5" dirty="0">
                <a:latin typeface="Arial"/>
                <a:cs typeface="Arial"/>
              </a:rPr>
              <a:t>lubrificante </a:t>
            </a:r>
            <a:r>
              <a:rPr sz="1800" b="1" dirty="0">
                <a:latin typeface="Arial"/>
                <a:cs typeface="Arial"/>
              </a:rPr>
              <a:t>(motor</a:t>
            </a:r>
            <a:r>
              <a:rPr sz="1800" b="1" spc="30" dirty="0">
                <a:latin typeface="Arial"/>
                <a:cs typeface="Arial"/>
              </a:rPr>
              <a:t> </a:t>
            </a:r>
            <a:r>
              <a:rPr sz="1800" b="1" dirty="0">
                <a:latin typeface="Arial"/>
                <a:cs typeface="Arial"/>
              </a:rPr>
              <a:t>/</a:t>
            </a:r>
            <a:r>
              <a:rPr sz="1800" b="1" spc="10" dirty="0">
                <a:latin typeface="Arial"/>
                <a:cs typeface="Arial"/>
              </a:rPr>
              <a:t> </a:t>
            </a:r>
            <a:r>
              <a:rPr sz="1800" b="1" spc="-5" dirty="0">
                <a:latin typeface="Arial"/>
                <a:cs typeface="Arial"/>
              </a:rPr>
              <a:t>mineral)	260 </a:t>
            </a:r>
            <a:r>
              <a:rPr sz="1800" b="1" dirty="0">
                <a:latin typeface="Arial"/>
                <a:cs typeface="Arial"/>
              </a:rPr>
              <a:t>- </a:t>
            </a:r>
            <a:r>
              <a:rPr sz="1800" b="1" spc="-5" dirty="0">
                <a:latin typeface="Arial"/>
                <a:cs typeface="Arial"/>
              </a:rPr>
              <a:t>371</a:t>
            </a:r>
            <a:r>
              <a:rPr sz="1800" b="1" spc="-80" dirty="0">
                <a:latin typeface="Arial"/>
                <a:cs typeface="Arial"/>
              </a:rPr>
              <a:t> </a:t>
            </a:r>
            <a:r>
              <a:rPr sz="1800" b="1" spc="-7" baseline="25462" dirty="0">
                <a:latin typeface="Arial"/>
                <a:cs typeface="Arial"/>
              </a:rPr>
              <a:t>o</a:t>
            </a:r>
            <a:r>
              <a:rPr sz="1800" b="1" spc="-5" dirty="0">
                <a:latin typeface="Arial"/>
                <a:cs typeface="Arial"/>
              </a:rPr>
              <a:t>C</a:t>
            </a:r>
            <a:endParaRPr sz="1800">
              <a:latin typeface="Arial"/>
              <a:cs typeface="Arial"/>
            </a:endParaRPr>
          </a:p>
          <a:p>
            <a:pPr>
              <a:lnSpc>
                <a:spcPct val="100000"/>
              </a:lnSpc>
              <a:spcBef>
                <a:spcPts val="50"/>
              </a:spcBef>
            </a:pPr>
            <a:endParaRPr sz="2250">
              <a:latin typeface="Times New Roman"/>
              <a:cs typeface="Times New Roman"/>
            </a:endParaRPr>
          </a:p>
          <a:p>
            <a:pPr marL="91440">
              <a:lnSpc>
                <a:spcPct val="100000"/>
              </a:lnSpc>
              <a:tabLst>
                <a:tab pos="6493510" algn="l"/>
              </a:tabLst>
            </a:pPr>
            <a:r>
              <a:rPr sz="1800" b="1" spc="-5" dirty="0">
                <a:latin typeface="Arial"/>
                <a:cs typeface="Arial"/>
              </a:rPr>
              <a:t>Solventes	</a:t>
            </a:r>
            <a:r>
              <a:rPr sz="1800" b="1" spc="-10" dirty="0">
                <a:latin typeface="Arial"/>
                <a:cs typeface="Arial"/>
              </a:rPr>
              <a:t>245</a:t>
            </a:r>
            <a:r>
              <a:rPr sz="1800" b="1" spc="-80" dirty="0">
                <a:latin typeface="Arial"/>
                <a:cs typeface="Arial"/>
              </a:rPr>
              <a:t> </a:t>
            </a:r>
            <a:r>
              <a:rPr sz="1800" b="1" spc="-7" baseline="25462" dirty="0">
                <a:latin typeface="Arial"/>
                <a:cs typeface="Arial"/>
              </a:rPr>
              <a:t>o</a:t>
            </a:r>
            <a:r>
              <a:rPr sz="1800" b="1" spc="-5" dirty="0">
                <a:latin typeface="Arial"/>
                <a:cs typeface="Arial"/>
              </a:rPr>
              <a:t>C</a:t>
            </a:r>
            <a:endParaRPr sz="1800">
              <a:latin typeface="Arial"/>
              <a:cs typeface="Arial"/>
            </a:endParaRPr>
          </a:p>
          <a:p>
            <a:pPr>
              <a:lnSpc>
                <a:spcPct val="100000"/>
              </a:lnSpc>
              <a:spcBef>
                <a:spcPts val="55"/>
              </a:spcBef>
            </a:pPr>
            <a:endParaRPr sz="2250">
              <a:latin typeface="Times New Roman"/>
              <a:cs typeface="Times New Roman"/>
            </a:endParaRPr>
          </a:p>
          <a:p>
            <a:pPr marL="91440">
              <a:lnSpc>
                <a:spcPct val="100000"/>
              </a:lnSpc>
              <a:tabLst>
                <a:tab pos="5909310" algn="l"/>
              </a:tabLst>
            </a:pPr>
            <a:r>
              <a:rPr sz="1800" b="1" dirty="0">
                <a:latin typeface="Arial"/>
                <a:cs typeface="Arial"/>
              </a:rPr>
              <a:t>Objetos</a:t>
            </a:r>
            <a:r>
              <a:rPr sz="1800" b="1" spc="-5" dirty="0">
                <a:latin typeface="Arial"/>
                <a:cs typeface="Arial"/>
              </a:rPr>
              <a:t> de</a:t>
            </a:r>
            <a:r>
              <a:rPr sz="1800" b="1" spc="10" dirty="0">
                <a:latin typeface="Arial"/>
                <a:cs typeface="Arial"/>
              </a:rPr>
              <a:t> </a:t>
            </a:r>
            <a:r>
              <a:rPr sz="1800" b="1" spc="-5" dirty="0">
                <a:latin typeface="Arial"/>
                <a:cs typeface="Arial"/>
              </a:rPr>
              <a:t>madeira	193 </a:t>
            </a:r>
            <a:r>
              <a:rPr sz="1800" b="1" dirty="0">
                <a:latin typeface="Arial"/>
                <a:cs typeface="Arial"/>
              </a:rPr>
              <a:t>- </a:t>
            </a:r>
            <a:r>
              <a:rPr sz="1800" b="1" spc="-5" dirty="0">
                <a:latin typeface="Arial"/>
                <a:cs typeface="Arial"/>
              </a:rPr>
              <a:t>427</a:t>
            </a:r>
            <a:r>
              <a:rPr sz="1800" b="1" spc="-70" dirty="0">
                <a:latin typeface="Arial"/>
                <a:cs typeface="Arial"/>
              </a:rPr>
              <a:t> </a:t>
            </a:r>
            <a:r>
              <a:rPr sz="1800" b="1" spc="-7" baseline="25462" dirty="0">
                <a:latin typeface="Arial"/>
                <a:cs typeface="Arial"/>
              </a:rPr>
              <a:t>o</a:t>
            </a:r>
            <a:r>
              <a:rPr sz="1800" b="1" spc="-5" dirty="0">
                <a:latin typeface="Arial"/>
                <a:cs typeface="Arial"/>
              </a:rPr>
              <a:t>C</a:t>
            </a:r>
            <a:endParaRPr sz="1800">
              <a:latin typeface="Arial"/>
              <a:cs typeface="Arial"/>
            </a:endParaRPr>
          </a:p>
          <a:p>
            <a:pPr>
              <a:lnSpc>
                <a:spcPct val="100000"/>
              </a:lnSpc>
              <a:spcBef>
                <a:spcPts val="50"/>
              </a:spcBef>
            </a:pPr>
            <a:endParaRPr sz="2250">
              <a:latin typeface="Times New Roman"/>
              <a:cs typeface="Times New Roman"/>
            </a:endParaRPr>
          </a:p>
          <a:p>
            <a:pPr marL="91440">
              <a:lnSpc>
                <a:spcPct val="100000"/>
              </a:lnSpc>
              <a:spcBef>
                <a:spcPts val="5"/>
              </a:spcBef>
              <a:tabLst>
                <a:tab pos="5934075" algn="l"/>
              </a:tabLst>
            </a:pPr>
            <a:r>
              <a:rPr sz="1800" b="1" spc="-5" dirty="0">
                <a:latin typeface="Arial"/>
                <a:cs typeface="Arial"/>
              </a:rPr>
              <a:t>Papel</a:t>
            </a:r>
            <a:r>
              <a:rPr sz="1800" b="1" spc="20" dirty="0">
                <a:latin typeface="Arial"/>
                <a:cs typeface="Arial"/>
              </a:rPr>
              <a:t> </a:t>
            </a:r>
            <a:r>
              <a:rPr sz="1800" b="1" spc="-5" dirty="0">
                <a:latin typeface="Arial"/>
                <a:cs typeface="Arial"/>
              </a:rPr>
              <a:t>corrugado	193 </a:t>
            </a:r>
            <a:r>
              <a:rPr sz="1800" b="1" dirty="0">
                <a:latin typeface="Arial"/>
                <a:cs typeface="Arial"/>
              </a:rPr>
              <a:t>- </a:t>
            </a:r>
            <a:r>
              <a:rPr sz="1800" b="1" spc="-5" dirty="0">
                <a:latin typeface="Arial"/>
                <a:cs typeface="Arial"/>
              </a:rPr>
              <a:t>427</a:t>
            </a:r>
            <a:r>
              <a:rPr sz="1800" b="1" spc="-75" dirty="0">
                <a:latin typeface="Arial"/>
                <a:cs typeface="Arial"/>
              </a:rPr>
              <a:t> </a:t>
            </a:r>
            <a:r>
              <a:rPr sz="1800" b="1" spc="-7" baseline="25462" dirty="0">
                <a:latin typeface="Arial"/>
                <a:cs typeface="Arial"/>
              </a:rPr>
              <a:t>o</a:t>
            </a:r>
            <a:r>
              <a:rPr sz="1800" b="1" spc="-5" dirty="0">
                <a:latin typeface="Arial"/>
                <a:cs typeface="Arial"/>
              </a:rPr>
              <a:t>C</a:t>
            </a:r>
            <a:endParaRPr sz="18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4670"/>
            <a:ext cx="3370852" cy="107332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9144000" cy="685799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84670"/>
            <a:ext cx="3370852" cy="1073326"/>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929764" y="1399651"/>
            <a:ext cx="5394325" cy="3157220"/>
          </a:xfrm>
          <a:prstGeom prst="rect">
            <a:avLst/>
          </a:prstGeom>
        </p:spPr>
        <p:txBody>
          <a:bodyPr vert="horz" wrap="square" lIns="0" tIns="13970" rIns="0" bIns="0" rtlCol="0">
            <a:spAutoFit/>
          </a:bodyPr>
          <a:lstStyle/>
          <a:p>
            <a:pPr marL="12065" marR="5080" indent="2540" algn="ctr">
              <a:lnSpc>
                <a:spcPct val="107000"/>
              </a:lnSpc>
              <a:spcBef>
                <a:spcPts val="110"/>
              </a:spcBef>
            </a:pPr>
            <a:r>
              <a:rPr sz="4800" spc="-5" dirty="0">
                <a:latin typeface="Arial"/>
                <a:cs typeface="Arial"/>
              </a:rPr>
              <a:t>Incêndios </a:t>
            </a:r>
            <a:r>
              <a:rPr sz="4800" dirty="0">
                <a:latin typeface="Arial"/>
                <a:cs typeface="Arial"/>
              </a:rPr>
              <a:t>como  </a:t>
            </a:r>
            <a:r>
              <a:rPr sz="4800" spc="-5" dirty="0">
                <a:latin typeface="Arial"/>
                <a:cs typeface="Arial"/>
              </a:rPr>
              <a:t>consequência de  </a:t>
            </a:r>
            <a:r>
              <a:rPr sz="4800" spc="-25" dirty="0">
                <a:latin typeface="Arial"/>
                <a:cs typeface="Arial"/>
              </a:rPr>
              <a:t>Trabalhos </a:t>
            </a:r>
            <a:r>
              <a:rPr sz="4800" dirty="0">
                <a:latin typeface="Arial"/>
                <a:cs typeface="Arial"/>
              </a:rPr>
              <a:t>a </a:t>
            </a:r>
            <a:r>
              <a:rPr sz="4800" spc="-5" dirty="0">
                <a:latin typeface="Arial"/>
                <a:cs typeface="Arial"/>
              </a:rPr>
              <a:t>Quente  são </a:t>
            </a:r>
            <a:r>
              <a:rPr sz="4800" spc="-5" dirty="0">
                <a:solidFill>
                  <a:srgbClr val="FF3300"/>
                </a:solidFill>
                <a:latin typeface="Arial"/>
                <a:cs typeface="Arial"/>
              </a:rPr>
              <a:t>100%</a:t>
            </a:r>
            <a:r>
              <a:rPr sz="4800" spc="10" dirty="0">
                <a:solidFill>
                  <a:srgbClr val="FF3300"/>
                </a:solidFill>
                <a:latin typeface="Arial"/>
                <a:cs typeface="Arial"/>
              </a:rPr>
              <a:t> </a:t>
            </a:r>
            <a:r>
              <a:rPr sz="4800" spc="-5" dirty="0">
                <a:latin typeface="Arial"/>
                <a:cs typeface="Arial"/>
              </a:rPr>
              <a:t>evitáveis</a:t>
            </a:r>
            <a:r>
              <a:rPr sz="2400" spc="-5" dirty="0">
                <a:latin typeface="Arial"/>
                <a:cs typeface="Arial"/>
              </a:rPr>
              <a:t>.</a:t>
            </a:r>
            <a:endParaRPr sz="24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TotalTime>
  <Words>775</Words>
  <Application>Microsoft Office PowerPoint</Application>
  <PresentationFormat>Apresentação na tela (4:3)</PresentationFormat>
  <Paragraphs>281</Paragraphs>
  <Slides>51</Slides>
  <Notes>0</Notes>
  <HiddenSlides>0</HiddenSlides>
  <MMClips>0</MMClips>
  <ScaleCrop>false</ScaleCrop>
  <HeadingPairs>
    <vt:vector size="4" baseType="variant">
      <vt:variant>
        <vt:lpstr>Tema</vt:lpstr>
      </vt:variant>
      <vt:variant>
        <vt:i4>1</vt:i4>
      </vt:variant>
      <vt:variant>
        <vt:lpstr>Títulos de slides</vt:lpstr>
      </vt:variant>
      <vt:variant>
        <vt:i4>51</vt:i4>
      </vt:variant>
    </vt:vector>
  </HeadingPairs>
  <TitlesOfParts>
    <vt:vector size="52" baseType="lpstr">
      <vt:lpstr>Office Theme</vt:lpstr>
      <vt:lpstr>NR 12 - SEGURANÇA NO TRABALHO EM MÁQUINAS E EQUIPAMENTOS</vt:lpstr>
      <vt:lpstr>Slide 2</vt:lpstr>
      <vt:lpstr>Slide 3</vt:lpstr>
      <vt:lpstr>Slide 4</vt:lpstr>
      <vt:lpstr>Slide 5</vt:lpstr>
      <vt:lpstr>Solda elétrica 6.038 oC</vt:lpstr>
      <vt:lpstr>Slide 7</vt:lpstr>
      <vt:lpstr>Slide 8</vt:lpstr>
      <vt:lpstr>Slide 9</vt:lpstr>
      <vt:lpstr>Slide 10</vt:lpstr>
      <vt:lpstr> Escolha sempre um método alternativo que evite o  trabalho a quente</vt:lpstr>
      <vt:lpstr>Slide 12</vt:lpstr>
      <vt:lpstr> Supervisione o local da ativada durante toda a  realização do trabalho.</vt:lpstr>
      <vt:lpstr> Tenha sempre um extintor na área</vt:lpstr>
      <vt:lpstr>Slide 15</vt:lpstr>
      <vt:lpstr>Slide 16</vt:lpstr>
      <vt:lpstr>SEGURANÇA DO TRABALHO</vt:lpstr>
      <vt:lpstr> SEGURANÇA DO TRABALHO</vt:lpstr>
      <vt:lpstr>Slide 19</vt:lpstr>
      <vt:lpstr>Slide 20</vt:lpstr>
      <vt:lpstr> d) Isolamentos térmicos combustíveis sobre ou dentro de dutos ou outros  equipamentos terão que ser removidos ou protegidos.</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Só inicie o trabalho  após a devida  liberação.</vt:lpstr>
      <vt:lpstr>Slide 39</vt:lpstr>
      <vt:lpstr>Slide 40</vt:lpstr>
      <vt:lpstr>Slide 41</vt:lpstr>
      <vt:lpstr>Aterramento</vt:lpstr>
      <vt:lpstr>Slide 43</vt:lpstr>
      <vt:lpstr>Válvulas anti  retrocesso</vt:lpstr>
      <vt:lpstr>Mantenha o protetor de  disco da lixadeira e  demais proteções de  equipamentos  utilizados</vt:lpstr>
      <vt:lpstr>Pessoas Devidamente Treinadas Devem ser Designadas para as Seguintes Responsabilidades:</vt:lpstr>
      <vt:lpstr>Operador de Trabalho a Quente  • Está devidamente treinado no uso seguro dos equipamentos de trabalho a quente e nos perigos associados  • Verifica se os equipamentos de trabalho a quente estão em boas condições de operação  • Trabalha com o Emissor de Autorizações para seguir os procedimentos de trabalho a quente estabelecidos • Restringe o uso do trabalho a quente apenas para as áreas e condições indicadas • Deixa a área de trabalho a quente em condições seguras de utilização após a conclusão do trabalho  Brigadista  • Está atento a quaisquer fagulhas, incêndios invisíveis (sem chamas), ou outros riscos de incêndio e está pronto para atuar caso haja um princípio de incêndio • Dispõe de um extintor e/ou uma mangueira de incêndio e está devidamente treinado para seu uso.  • Trabalha com o Operador de Trabalho a Quente para garantir que as condições de segurança sejam mantidas durante e após o trabalho a quente  • Tem a autoridade para parar o trabalho caso uma situação de risco se desenvolva • Está completamente familiarizado com as localizações do alarme de incêndio e com os procedimentos de notificação de emergência</vt:lpstr>
      <vt:lpstr>Exemplos de Falhas no Gerenciamento de Trabalhos a Quente</vt:lpstr>
      <vt:lpstr>Algumas práticas seguras e que são muito utilizadas em locais de risco elevado</vt:lpstr>
      <vt:lpstr>Slide 50</vt:lpstr>
      <vt:lpstr>- Qual é a direção do vento em relação ao local onde o trabalho será executado? •AÇÃO: Verificar a direção do vento é muito importante quando vapores , gases inflamáveis ou ainda poeiras possam entrar em contato com fagulhas  geradas pelos trabalhos a quente. Nesse caso o uso de um detector de gás com monitoramento é uma solução que pode ajudar em muito  - O equipamento onde será feito o trabalho continha algum tipo de produto inflamável? Se sim, o equipamento foi drenado, purgado, lavado, inertizado? •AÇÃO: todo equipamento com resíduos de inflamáveis deve ser totalmente limpo antes de admitir a ação de um trabalho a quente. Após a limpeza é necessário realizar as avaliações ambientais e constatar que o LIMITE INFERIOR DE EXPLOSIVIDADE é igual à 0%, para poder liberar um trabalho a quente.  - Nesse equipamento foi aplicado um sistema de controle de energias com cadeados e travas impedindo o retorno do produto? •AÇÃO: De nada adiantarão as medições de explosividade para a liberação, se não houver garantia que durante os trabalhos não haverá entrada de algum produto inflamável na zona dos trabalhos a quente. Principalmente quando o assunto é espaço confinado.  - Existem pontos altos e baixos para medir o interior do equipamento com um detector de gases e de explosividade? •AÇÃO: Quando lidamos com gases e vapores é necessário pensar em suas propriedades químicas e físicas. Uma delas é a densidade relativa, ou seja, o produto será depositado em local baixo ou local alto? Outro motivo de ter pontos diferentes de abertura, no equipamento, é o de ser necessário criar um deslocamento de ar para que a avaliação ambiental seja a mais segura possível. É necessário ter muito critério para avaliar o interior de um equipamento antes de deixar cortá-lo ou soldá-lo.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Thiago</cp:lastModifiedBy>
  <cp:revision>7</cp:revision>
  <dcterms:created xsi:type="dcterms:W3CDTF">2018-04-07T00:40:49Z</dcterms:created>
  <dcterms:modified xsi:type="dcterms:W3CDTF">2018-04-08T18:36:42Z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2017-03-30T00:00:00Z</vt:filetime>
  </property>
  <property fmtid="{D5CDD505-2E9C-101B-9397-08002B2CF9AE}" pid="3" name="Creator">
    <vt:lpwstr>Microsoft® PowerPoint® 2013</vt:lpwstr>
  </property>
  <property fmtid="{D5CDD505-2E9C-101B-9397-08002B2CF9AE}" pid="4" name="LastSaved">
    <vt:filetime>2018-04-07T00:00:00Z</vt:filetime>
  </property>
</Properties>
</file>