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34439" y="286511"/>
            <a:ext cx="6748272" cy="11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3016" y="2681985"/>
            <a:ext cx="7719059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891" y="2391917"/>
            <a:ext cx="8078216" cy="2359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22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22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4" Type="http://schemas.openxmlformats.org/officeDocument/2006/relationships/image" Target="../media/image52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Quadrado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Cor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471" y="5236464"/>
            <a:ext cx="9031605" cy="789940"/>
          </a:xfrm>
          <a:custGeom>
            <a:avLst/>
            <a:gdLst/>
            <a:ahLst/>
            <a:cxnLst/>
            <a:rect l="l" t="t" r="r" b="b"/>
            <a:pathLst>
              <a:path w="9031605" h="789939">
                <a:moveTo>
                  <a:pt x="9031528" y="0"/>
                </a:moveTo>
                <a:lnTo>
                  <a:pt x="0" y="0"/>
                </a:lnTo>
                <a:lnTo>
                  <a:pt x="9031528" y="789432"/>
                </a:lnTo>
                <a:lnTo>
                  <a:pt x="903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317"/>
            <a:ext cx="9143999" cy="80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530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0160" y="2575560"/>
            <a:ext cx="6705600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60926" y="5254244"/>
            <a:ext cx="4728210" cy="1556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498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MODULO</a:t>
            </a:r>
            <a:r>
              <a:rPr sz="2700" spc="-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SEGURANÇA DO</a:t>
            </a:r>
            <a:r>
              <a:rPr sz="2700" spc="-1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TRABALHO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633983"/>
            <a:ext cx="3259835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513" y="5450585"/>
            <a:ext cx="248920" cy="439420"/>
          </a:xfrm>
          <a:custGeom>
            <a:avLst/>
            <a:gdLst/>
            <a:ahLst/>
            <a:cxnLst/>
            <a:rect l="l" t="t" r="r" b="b"/>
            <a:pathLst>
              <a:path w="248919" h="439420">
                <a:moveTo>
                  <a:pt x="0" y="438911"/>
                </a:moveTo>
                <a:lnTo>
                  <a:pt x="248412" y="438911"/>
                </a:lnTo>
                <a:lnTo>
                  <a:pt x="248412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4513" y="5450585"/>
            <a:ext cx="248920" cy="439420"/>
          </a:xfrm>
          <a:custGeom>
            <a:avLst/>
            <a:gdLst/>
            <a:ahLst/>
            <a:cxnLst/>
            <a:rect l="l" t="t" r="r" b="b"/>
            <a:pathLst>
              <a:path w="248919" h="439420">
                <a:moveTo>
                  <a:pt x="0" y="438911"/>
                </a:moveTo>
                <a:lnTo>
                  <a:pt x="248412" y="438911"/>
                </a:lnTo>
                <a:lnTo>
                  <a:pt x="248412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513" y="5889497"/>
            <a:ext cx="248920" cy="434340"/>
          </a:xfrm>
          <a:custGeom>
            <a:avLst/>
            <a:gdLst/>
            <a:ahLst/>
            <a:cxnLst/>
            <a:rect l="l" t="t" r="r" b="b"/>
            <a:pathLst>
              <a:path w="248919" h="434339">
                <a:moveTo>
                  <a:pt x="0" y="434339"/>
                </a:moveTo>
                <a:lnTo>
                  <a:pt x="248412" y="434339"/>
                </a:lnTo>
                <a:lnTo>
                  <a:pt x="24841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4513" y="5889497"/>
            <a:ext cx="248920" cy="434340"/>
          </a:xfrm>
          <a:custGeom>
            <a:avLst/>
            <a:gdLst/>
            <a:ahLst/>
            <a:cxnLst/>
            <a:rect l="l" t="t" r="r" b="b"/>
            <a:pathLst>
              <a:path w="248919" h="434339">
                <a:moveTo>
                  <a:pt x="0" y="434339"/>
                </a:moveTo>
                <a:lnTo>
                  <a:pt x="248412" y="434339"/>
                </a:lnTo>
                <a:lnTo>
                  <a:pt x="24841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4513" y="5016246"/>
            <a:ext cx="248920" cy="434340"/>
          </a:xfrm>
          <a:custGeom>
            <a:avLst/>
            <a:gdLst/>
            <a:ahLst/>
            <a:cxnLst/>
            <a:rect l="l" t="t" r="r" b="b"/>
            <a:pathLst>
              <a:path w="248919" h="434339">
                <a:moveTo>
                  <a:pt x="0" y="434339"/>
                </a:moveTo>
                <a:lnTo>
                  <a:pt x="248412" y="434339"/>
                </a:lnTo>
                <a:lnTo>
                  <a:pt x="24841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4513" y="5016246"/>
            <a:ext cx="248920" cy="434340"/>
          </a:xfrm>
          <a:custGeom>
            <a:avLst/>
            <a:gdLst/>
            <a:ahLst/>
            <a:cxnLst/>
            <a:rect l="l" t="t" r="r" b="b"/>
            <a:pathLst>
              <a:path w="248919" h="434339">
                <a:moveTo>
                  <a:pt x="0" y="434339"/>
                </a:moveTo>
                <a:lnTo>
                  <a:pt x="248412" y="434339"/>
                </a:lnTo>
                <a:lnTo>
                  <a:pt x="24841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4513" y="4571238"/>
            <a:ext cx="248920" cy="445134"/>
          </a:xfrm>
          <a:custGeom>
            <a:avLst/>
            <a:gdLst/>
            <a:ahLst/>
            <a:cxnLst/>
            <a:rect l="l" t="t" r="r" b="b"/>
            <a:pathLst>
              <a:path w="248919" h="445135">
                <a:moveTo>
                  <a:pt x="0" y="445007"/>
                </a:moveTo>
                <a:lnTo>
                  <a:pt x="248412" y="445007"/>
                </a:lnTo>
                <a:lnTo>
                  <a:pt x="248412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4513" y="4571238"/>
            <a:ext cx="248920" cy="445134"/>
          </a:xfrm>
          <a:custGeom>
            <a:avLst/>
            <a:gdLst/>
            <a:ahLst/>
            <a:cxnLst/>
            <a:rect l="l" t="t" r="r" b="b"/>
            <a:pathLst>
              <a:path w="248919" h="445135">
                <a:moveTo>
                  <a:pt x="0" y="445007"/>
                </a:moveTo>
                <a:lnTo>
                  <a:pt x="248412" y="445007"/>
                </a:lnTo>
                <a:lnTo>
                  <a:pt x="248412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4513" y="3699509"/>
            <a:ext cx="248920" cy="436245"/>
          </a:xfrm>
          <a:custGeom>
            <a:avLst/>
            <a:gdLst/>
            <a:ahLst/>
            <a:cxnLst/>
            <a:rect l="l" t="t" r="r" b="b"/>
            <a:pathLst>
              <a:path w="248919" h="436245">
                <a:moveTo>
                  <a:pt x="0" y="435863"/>
                </a:moveTo>
                <a:lnTo>
                  <a:pt x="248412" y="435863"/>
                </a:lnTo>
                <a:lnTo>
                  <a:pt x="248412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4513" y="3699509"/>
            <a:ext cx="248920" cy="436245"/>
          </a:xfrm>
          <a:custGeom>
            <a:avLst/>
            <a:gdLst/>
            <a:ahLst/>
            <a:cxnLst/>
            <a:rect l="l" t="t" r="r" b="b"/>
            <a:pathLst>
              <a:path w="248919" h="436245">
                <a:moveTo>
                  <a:pt x="0" y="435863"/>
                </a:moveTo>
                <a:lnTo>
                  <a:pt x="248412" y="435863"/>
                </a:lnTo>
                <a:lnTo>
                  <a:pt x="248412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4513" y="4135373"/>
            <a:ext cx="248920" cy="436245"/>
          </a:xfrm>
          <a:custGeom>
            <a:avLst/>
            <a:gdLst/>
            <a:ahLst/>
            <a:cxnLst/>
            <a:rect l="l" t="t" r="r" b="b"/>
            <a:pathLst>
              <a:path w="248919" h="436245">
                <a:moveTo>
                  <a:pt x="0" y="435863"/>
                </a:moveTo>
                <a:lnTo>
                  <a:pt x="248412" y="435863"/>
                </a:lnTo>
                <a:lnTo>
                  <a:pt x="248412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4513" y="4135373"/>
            <a:ext cx="248920" cy="436245"/>
          </a:xfrm>
          <a:custGeom>
            <a:avLst/>
            <a:gdLst/>
            <a:ahLst/>
            <a:cxnLst/>
            <a:rect l="l" t="t" r="r" b="b"/>
            <a:pathLst>
              <a:path w="248919" h="436245">
                <a:moveTo>
                  <a:pt x="0" y="435863"/>
                </a:moveTo>
                <a:lnTo>
                  <a:pt x="248412" y="435863"/>
                </a:lnTo>
                <a:lnTo>
                  <a:pt x="248412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2925" y="5450585"/>
            <a:ext cx="353695" cy="439420"/>
          </a:xfrm>
          <a:custGeom>
            <a:avLst/>
            <a:gdLst/>
            <a:ahLst/>
            <a:cxnLst/>
            <a:rect l="l" t="t" r="r" b="b"/>
            <a:pathLst>
              <a:path w="353694" h="439420">
                <a:moveTo>
                  <a:pt x="0" y="438911"/>
                </a:moveTo>
                <a:lnTo>
                  <a:pt x="353568" y="438911"/>
                </a:lnTo>
                <a:lnTo>
                  <a:pt x="353568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2925" y="5889497"/>
            <a:ext cx="353695" cy="434340"/>
          </a:xfrm>
          <a:custGeom>
            <a:avLst/>
            <a:gdLst/>
            <a:ahLst/>
            <a:cxnLst/>
            <a:rect l="l" t="t" r="r" b="b"/>
            <a:pathLst>
              <a:path w="353694" h="434339">
                <a:moveTo>
                  <a:pt x="0" y="434339"/>
                </a:moveTo>
                <a:lnTo>
                  <a:pt x="353568" y="434339"/>
                </a:lnTo>
                <a:lnTo>
                  <a:pt x="353568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2925" y="5889497"/>
            <a:ext cx="353695" cy="434340"/>
          </a:xfrm>
          <a:custGeom>
            <a:avLst/>
            <a:gdLst/>
            <a:ahLst/>
            <a:cxnLst/>
            <a:rect l="l" t="t" r="r" b="b"/>
            <a:pathLst>
              <a:path w="353694" h="434339">
                <a:moveTo>
                  <a:pt x="0" y="434339"/>
                </a:moveTo>
                <a:lnTo>
                  <a:pt x="353568" y="434339"/>
                </a:lnTo>
                <a:lnTo>
                  <a:pt x="353568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2925" y="5016246"/>
            <a:ext cx="353695" cy="434340"/>
          </a:xfrm>
          <a:custGeom>
            <a:avLst/>
            <a:gdLst/>
            <a:ahLst/>
            <a:cxnLst/>
            <a:rect l="l" t="t" r="r" b="b"/>
            <a:pathLst>
              <a:path w="353694" h="434339">
                <a:moveTo>
                  <a:pt x="0" y="434339"/>
                </a:moveTo>
                <a:lnTo>
                  <a:pt x="353568" y="434339"/>
                </a:lnTo>
                <a:lnTo>
                  <a:pt x="353568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2925" y="4571238"/>
            <a:ext cx="353695" cy="445134"/>
          </a:xfrm>
          <a:custGeom>
            <a:avLst/>
            <a:gdLst/>
            <a:ahLst/>
            <a:cxnLst/>
            <a:rect l="l" t="t" r="r" b="b"/>
            <a:pathLst>
              <a:path w="353694" h="445135">
                <a:moveTo>
                  <a:pt x="0" y="445007"/>
                </a:moveTo>
                <a:lnTo>
                  <a:pt x="353568" y="445007"/>
                </a:lnTo>
                <a:lnTo>
                  <a:pt x="353568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2925" y="3699509"/>
            <a:ext cx="353695" cy="436245"/>
          </a:xfrm>
          <a:custGeom>
            <a:avLst/>
            <a:gdLst/>
            <a:ahLst/>
            <a:cxnLst/>
            <a:rect l="l" t="t" r="r" b="b"/>
            <a:pathLst>
              <a:path w="353694" h="436245">
                <a:moveTo>
                  <a:pt x="0" y="435863"/>
                </a:moveTo>
                <a:lnTo>
                  <a:pt x="353568" y="435863"/>
                </a:lnTo>
                <a:lnTo>
                  <a:pt x="353568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12925" y="4135373"/>
            <a:ext cx="353695" cy="436245"/>
          </a:xfrm>
          <a:custGeom>
            <a:avLst/>
            <a:gdLst/>
            <a:ahLst/>
            <a:cxnLst/>
            <a:rect l="l" t="t" r="r" b="b"/>
            <a:pathLst>
              <a:path w="353694" h="436245">
                <a:moveTo>
                  <a:pt x="0" y="435863"/>
                </a:moveTo>
                <a:lnTo>
                  <a:pt x="353568" y="435863"/>
                </a:lnTo>
                <a:lnTo>
                  <a:pt x="353568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66494" y="5450585"/>
            <a:ext cx="321945" cy="439420"/>
          </a:xfrm>
          <a:custGeom>
            <a:avLst/>
            <a:gdLst/>
            <a:ahLst/>
            <a:cxnLst/>
            <a:rect l="l" t="t" r="r" b="b"/>
            <a:pathLst>
              <a:path w="321944" h="439420">
                <a:moveTo>
                  <a:pt x="0" y="438911"/>
                </a:moveTo>
                <a:lnTo>
                  <a:pt x="321563" y="438911"/>
                </a:lnTo>
                <a:lnTo>
                  <a:pt x="321563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6494" y="5450585"/>
            <a:ext cx="321945" cy="439420"/>
          </a:xfrm>
          <a:custGeom>
            <a:avLst/>
            <a:gdLst/>
            <a:ahLst/>
            <a:cxnLst/>
            <a:rect l="l" t="t" r="r" b="b"/>
            <a:pathLst>
              <a:path w="321944" h="439420">
                <a:moveTo>
                  <a:pt x="0" y="438911"/>
                </a:moveTo>
                <a:lnTo>
                  <a:pt x="321563" y="438911"/>
                </a:lnTo>
                <a:lnTo>
                  <a:pt x="321563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6494" y="5889497"/>
            <a:ext cx="321945" cy="434340"/>
          </a:xfrm>
          <a:custGeom>
            <a:avLst/>
            <a:gdLst/>
            <a:ahLst/>
            <a:cxnLst/>
            <a:rect l="l" t="t" r="r" b="b"/>
            <a:pathLst>
              <a:path w="321944" h="434339">
                <a:moveTo>
                  <a:pt x="0" y="434339"/>
                </a:moveTo>
                <a:lnTo>
                  <a:pt x="321563" y="434339"/>
                </a:lnTo>
                <a:lnTo>
                  <a:pt x="32156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6494" y="5889497"/>
            <a:ext cx="321945" cy="434340"/>
          </a:xfrm>
          <a:custGeom>
            <a:avLst/>
            <a:gdLst/>
            <a:ahLst/>
            <a:cxnLst/>
            <a:rect l="l" t="t" r="r" b="b"/>
            <a:pathLst>
              <a:path w="321944" h="434339">
                <a:moveTo>
                  <a:pt x="0" y="434339"/>
                </a:moveTo>
                <a:lnTo>
                  <a:pt x="321563" y="434339"/>
                </a:lnTo>
                <a:lnTo>
                  <a:pt x="32156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66494" y="5016246"/>
            <a:ext cx="321945" cy="434340"/>
          </a:xfrm>
          <a:custGeom>
            <a:avLst/>
            <a:gdLst/>
            <a:ahLst/>
            <a:cxnLst/>
            <a:rect l="l" t="t" r="r" b="b"/>
            <a:pathLst>
              <a:path w="321944" h="434339">
                <a:moveTo>
                  <a:pt x="0" y="434339"/>
                </a:moveTo>
                <a:lnTo>
                  <a:pt x="321563" y="434339"/>
                </a:lnTo>
                <a:lnTo>
                  <a:pt x="32156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66494" y="5016246"/>
            <a:ext cx="321945" cy="434340"/>
          </a:xfrm>
          <a:custGeom>
            <a:avLst/>
            <a:gdLst/>
            <a:ahLst/>
            <a:cxnLst/>
            <a:rect l="l" t="t" r="r" b="b"/>
            <a:pathLst>
              <a:path w="321944" h="434339">
                <a:moveTo>
                  <a:pt x="0" y="434339"/>
                </a:moveTo>
                <a:lnTo>
                  <a:pt x="321563" y="434339"/>
                </a:lnTo>
                <a:lnTo>
                  <a:pt x="32156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6494" y="4571238"/>
            <a:ext cx="321945" cy="445134"/>
          </a:xfrm>
          <a:custGeom>
            <a:avLst/>
            <a:gdLst/>
            <a:ahLst/>
            <a:cxnLst/>
            <a:rect l="l" t="t" r="r" b="b"/>
            <a:pathLst>
              <a:path w="321944" h="445135">
                <a:moveTo>
                  <a:pt x="0" y="445007"/>
                </a:moveTo>
                <a:lnTo>
                  <a:pt x="321563" y="445007"/>
                </a:lnTo>
                <a:lnTo>
                  <a:pt x="321563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66494" y="4571238"/>
            <a:ext cx="321945" cy="445134"/>
          </a:xfrm>
          <a:custGeom>
            <a:avLst/>
            <a:gdLst/>
            <a:ahLst/>
            <a:cxnLst/>
            <a:rect l="l" t="t" r="r" b="b"/>
            <a:pathLst>
              <a:path w="321944" h="445135">
                <a:moveTo>
                  <a:pt x="0" y="445007"/>
                </a:moveTo>
                <a:lnTo>
                  <a:pt x="321563" y="445007"/>
                </a:lnTo>
                <a:lnTo>
                  <a:pt x="321563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6494" y="3699509"/>
            <a:ext cx="321945" cy="436245"/>
          </a:xfrm>
          <a:custGeom>
            <a:avLst/>
            <a:gdLst/>
            <a:ahLst/>
            <a:cxnLst/>
            <a:rect l="l" t="t" r="r" b="b"/>
            <a:pathLst>
              <a:path w="321944" h="436245">
                <a:moveTo>
                  <a:pt x="0" y="435863"/>
                </a:moveTo>
                <a:lnTo>
                  <a:pt x="321563" y="435863"/>
                </a:lnTo>
                <a:lnTo>
                  <a:pt x="321563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6494" y="3699509"/>
            <a:ext cx="321945" cy="436245"/>
          </a:xfrm>
          <a:custGeom>
            <a:avLst/>
            <a:gdLst/>
            <a:ahLst/>
            <a:cxnLst/>
            <a:rect l="l" t="t" r="r" b="b"/>
            <a:pathLst>
              <a:path w="321944" h="436245">
                <a:moveTo>
                  <a:pt x="0" y="435863"/>
                </a:moveTo>
                <a:lnTo>
                  <a:pt x="321563" y="435863"/>
                </a:lnTo>
                <a:lnTo>
                  <a:pt x="321563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6494" y="4135373"/>
            <a:ext cx="321945" cy="436245"/>
          </a:xfrm>
          <a:custGeom>
            <a:avLst/>
            <a:gdLst/>
            <a:ahLst/>
            <a:cxnLst/>
            <a:rect l="l" t="t" r="r" b="b"/>
            <a:pathLst>
              <a:path w="321944" h="436245">
                <a:moveTo>
                  <a:pt x="0" y="435863"/>
                </a:moveTo>
                <a:lnTo>
                  <a:pt x="321563" y="435863"/>
                </a:lnTo>
                <a:lnTo>
                  <a:pt x="321563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66494" y="4135373"/>
            <a:ext cx="321945" cy="436245"/>
          </a:xfrm>
          <a:custGeom>
            <a:avLst/>
            <a:gdLst/>
            <a:ahLst/>
            <a:cxnLst/>
            <a:rect l="l" t="t" r="r" b="b"/>
            <a:pathLst>
              <a:path w="321944" h="436245">
                <a:moveTo>
                  <a:pt x="0" y="435863"/>
                </a:moveTo>
                <a:lnTo>
                  <a:pt x="321563" y="435863"/>
                </a:lnTo>
                <a:lnTo>
                  <a:pt x="321563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88057" y="5450585"/>
            <a:ext cx="381000" cy="439420"/>
          </a:xfrm>
          <a:custGeom>
            <a:avLst/>
            <a:gdLst/>
            <a:ahLst/>
            <a:cxnLst/>
            <a:rect l="l" t="t" r="r" b="b"/>
            <a:pathLst>
              <a:path w="381000" h="439420">
                <a:moveTo>
                  <a:pt x="0" y="438911"/>
                </a:moveTo>
                <a:lnTo>
                  <a:pt x="381000" y="438911"/>
                </a:lnTo>
                <a:lnTo>
                  <a:pt x="381000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8057" y="5889497"/>
            <a:ext cx="381000" cy="434340"/>
          </a:xfrm>
          <a:custGeom>
            <a:avLst/>
            <a:gdLst/>
            <a:ahLst/>
            <a:cxnLst/>
            <a:rect l="l" t="t" r="r" b="b"/>
            <a:pathLst>
              <a:path w="381000" h="434339">
                <a:moveTo>
                  <a:pt x="0" y="434339"/>
                </a:moveTo>
                <a:lnTo>
                  <a:pt x="381000" y="434339"/>
                </a:lnTo>
                <a:lnTo>
                  <a:pt x="381000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88057" y="5889497"/>
            <a:ext cx="381000" cy="434340"/>
          </a:xfrm>
          <a:custGeom>
            <a:avLst/>
            <a:gdLst/>
            <a:ahLst/>
            <a:cxnLst/>
            <a:rect l="l" t="t" r="r" b="b"/>
            <a:pathLst>
              <a:path w="381000" h="434339">
                <a:moveTo>
                  <a:pt x="0" y="434339"/>
                </a:moveTo>
                <a:lnTo>
                  <a:pt x="381000" y="434339"/>
                </a:lnTo>
                <a:lnTo>
                  <a:pt x="381000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8057" y="5016246"/>
            <a:ext cx="381000" cy="434340"/>
          </a:xfrm>
          <a:custGeom>
            <a:avLst/>
            <a:gdLst/>
            <a:ahLst/>
            <a:cxnLst/>
            <a:rect l="l" t="t" r="r" b="b"/>
            <a:pathLst>
              <a:path w="381000" h="434339">
                <a:moveTo>
                  <a:pt x="0" y="434339"/>
                </a:moveTo>
                <a:lnTo>
                  <a:pt x="381000" y="434339"/>
                </a:lnTo>
                <a:lnTo>
                  <a:pt x="381000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8057" y="4571238"/>
            <a:ext cx="381000" cy="445134"/>
          </a:xfrm>
          <a:custGeom>
            <a:avLst/>
            <a:gdLst/>
            <a:ahLst/>
            <a:cxnLst/>
            <a:rect l="l" t="t" r="r" b="b"/>
            <a:pathLst>
              <a:path w="381000" h="445135">
                <a:moveTo>
                  <a:pt x="0" y="445007"/>
                </a:moveTo>
                <a:lnTo>
                  <a:pt x="381000" y="445007"/>
                </a:lnTo>
                <a:lnTo>
                  <a:pt x="381000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8057" y="3699509"/>
            <a:ext cx="381000" cy="436245"/>
          </a:xfrm>
          <a:custGeom>
            <a:avLst/>
            <a:gdLst/>
            <a:ahLst/>
            <a:cxnLst/>
            <a:rect l="l" t="t" r="r" b="b"/>
            <a:pathLst>
              <a:path w="381000" h="436245">
                <a:moveTo>
                  <a:pt x="0" y="435863"/>
                </a:moveTo>
                <a:lnTo>
                  <a:pt x="381000" y="435863"/>
                </a:lnTo>
                <a:lnTo>
                  <a:pt x="381000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88057" y="4135373"/>
            <a:ext cx="381000" cy="436245"/>
          </a:xfrm>
          <a:custGeom>
            <a:avLst/>
            <a:gdLst/>
            <a:ahLst/>
            <a:cxnLst/>
            <a:rect l="l" t="t" r="r" b="b"/>
            <a:pathLst>
              <a:path w="381000" h="436245">
                <a:moveTo>
                  <a:pt x="0" y="435863"/>
                </a:moveTo>
                <a:lnTo>
                  <a:pt x="381000" y="435863"/>
                </a:lnTo>
                <a:lnTo>
                  <a:pt x="381000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69057" y="5450585"/>
            <a:ext cx="242570" cy="439420"/>
          </a:xfrm>
          <a:custGeom>
            <a:avLst/>
            <a:gdLst/>
            <a:ahLst/>
            <a:cxnLst/>
            <a:rect l="l" t="t" r="r" b="b"/>
            <a:pathLst>
              <a:path w="242569" h="439420">
                <a:moveTo>
                  <a:pt x="0" y="438911"/>
                </a:moveTo>
                <a:lnTo>
                  <a:pt x="242316" y="438911"/>
                </a:lnTo>
                <a:lnTo>
                  <a:pt x="242316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69057" y="5450585"/>
            <a:ext cx="242570" cy="439420"/>
          </a:xfrm>
          <a:custGeom>
            <a:avLst/>
            <a:gdLst/>
            <a:ahLst/>
            <a:cxnLst/>
            <a:rect l="l" t="t" r="r" b="b"/>
            <a:pathLst>
              <a:path w="242569" h="439420">
                <a:moveTo>
                  <a:pt x="0" y="438911"/>
                </a:moveTo>
                <a:lnTo>
                  <a:pt x="242316" y="438911"/>
                </a:lnTo>
                <a:lnTo>
                  <a:pt x="242316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9057" y="5889497"/>
            <a:ext cx="242570" cy="434340"/>
          </a:xfrm>
          <a:custGeom>
            <a:avLst/>
            <a:gdLst/>
            <a:ahLst/>
            <a:cxnLst/>
            <a:rect l="l" t="t" r="r" b="b"/>
            <a:pathLst>
              <a:path w="242569" h="434339">
                <a:moveTo>
                  <a:pt x="0" y="434339"/>
                </a:moveTo>
                <a:lnTo>
                  <a:pt x="242316" y="434339"/>
                </a:lnTo>
                <a:lnTo>
                  <a:pt x="24231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69057" y="5889497"/>
            <a:ext cx="242570" cy="434340"/>
          </a:xfrm>
          <a:custGeom>
            <a:avLst/>
            <a:gdLst/>
            <a:ahLst/>
            <a:cxnLst/>
            <a:rect l="l" t="t" r="r" b="b"/>
            <a:pathLst>
              <a:path w="242569" h="434339">
                <a:moveTo>
                  <a:pt x="0" y="434339"/>
                </a:moveTo>
                <a:lnTo>
                  <a:pt x="242316" y="434339"/>
                </a:lnTo>
                <a:lnTo>
                  <a:pt x="24231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69057" y="5016246"/>
            <a:ext cx="242570" cy="434340"/>
          </a:xfrm>
          <a:custGeom>
            <a:avLst/>
            <a:gdLst/>
            <a:ahLst/>
            <a:cxnLst/>
            <a:rect l="l" t="t" r="r" b="b"/>
            <a:pathLst>
              <a:path w="242569" h="434339">
                <a:moveTo>
                  <a:pt x="0" y="434339"/>
                </a:moveTo>
                <a:lnTo>
                  <a:pt x="242316" y="434339"/>
                </a:lnTo>
                <a:lnTo>
                  <a:pt x="24231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69057" y="5016246"/>
            <a:ext cx="242570" cy="434340"/>
          </a:xfrm>
          <a:custGeom>
            <a:avLst/>
            <a:gdLst/>
            <a:ahLst/>
            <a:cxnLst/>
            <a:rect l="l" t="t" r="r" b="b"/>
            <a:pathLst>
              <a:path w="242569" h="434339">
                <a:moveTo>
                  <a:pt x="0" y="434339"/>
                </a:moveTo>
                <a:lnTo>
                  <a:pt x="242316" y="434339"/>
                </a:lnTo>
                <a:lnTo>
                  <a:pt x="24231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69057" y="4571238"/>
            <a:ext cx="242570" cy="445134"/>
          </a:xfrm>
          <a:custGeom>
            <a:avLst/>
            <a:gdLst/>
            <a:ahLst/>
            <a:cxnLst/>
            <a:rect l="l" t="t" r="r" b="b"/>
            <a:pathLst>
              <a:path w="242569" h="445135">
                <a:moveTo>
                  <a:pt x="0" y="445007"/>
                </a:moveTo>
                <a:lnTo>
                  <a:pt x="242316" y="445007"/>
                </a:lnTo>
                <a:lnTo>
                  <a:pt x="242316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69057" y="4571238"/>
            <a:ext cx="242570" cy="445134"/>
          </a:xfrm>
          <a:custGeom>
            <a:avLst/>
            <a:gdLst/>
            <a:ahLst/>
            <a:cxnLst/>
            <a:rect l="l" t="t" r="r" b="b"/>
            <a:pathLst>
              <a:path w="242569" h="445135">
                <a:moveTo>
                  <a:pt x="0" y="445007"/>
                </a:moveTo>
                <a:lnTo>
                  <a:pt x="242316" y="445007"/>
                </a:lnTo>
                <a:lnTo>
                  <a:pt x="242316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69057" y="3699509"/>
            <a:ext cx="242570" cy="436245"/>
          </a:xfrm>
          <a:custGeom>
            <a:avLst/>
            <a:gdLst/>
            <a:ahLst/>
            <a:cxnLst/>
            <a:rect l="l" t="t" r="r" b="b"/>
            <a:pathLst>
              <a:path w="242569" h="436245">
                <a:moveTo>
                  <a:pt x="0" y="435863"/>
                </a:moveTo>
                <a:lnTo>
                  <a:pt x="242316" y="435863"/>
                </a:lnTo>
                <a:lnTo>
                  <a:pt x="242316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69057" y="3699509"/>
            <a:ext cx="242570" cy="436245"/>
          </a:xfrm>
          <a:custGeom>
            <a:avLst/>
            <a:gdLst/>
            <a:ahLst/>
            <a:cxnLst/>
            <a:rect l="l" t="t" r="r" b="b"/>
            <a:pathLst>
              <a:path w="242569" h="436245">
                <a:moveTo>
                  <a:pt x="0" y="435863"/>
                </a:moveTo>
                <a:lnTo>
                  <a:pt x="242316" y="435863"/>
                </a:lnTo>
                <a:lnTo>
                  <a:pt x="242316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69057" y="4135373"/>
            <a:ext cx="242570" cy="436245"/>
          </a:xfrm>
          <a:custGeom>
            <a:avLst/>
            <a:gdLst/>
            <a:ahLst/>
            <a:cxnLst/>
            <a:rect l="l" t="t" r="r" b="b"/>
            <a:pathLst>
              <a:path w="242569" h="436245">
                <a:moveTo>
                  <a:pt x="0" y="435863"/>
                </a:moveTo>
                <a:lnTo>
                  <a:pt x="242316" y="435863"/>
                </a:lnTo>
                <a:lnTo>
                  <a:pt x="242316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69057" y="4135373"/>
            <a:ext cx="242570" cy="436245"/>
          </a:xfrm>
          <a:custGeom>
            <a:avLst/>
            <a:gdLst/>
            <a:ahLst/>
            <a:cxnLst/>
            <a:rect l="l" t="t" r="r" b="b"/>
            <a:pathLst>
              <a:path w="242569" h="436245">
                <a:moveTo>
                  <a:pt x="0" y="435863"/>
                </a:moveTo>
                <a:lnTo>
                  <a:pt x="242316" y="435863"/>
                </a:lnTo>
                <a:lnTo>
                  <a:pt x="242316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11373" y="5450585"/>
            <a:ext cx="388620" cy="439420"/>
          </a:xfrm>
          <a:custGeom>
            <a:avLst/>
            <a:gdLst/>
            <a:ahLst/>
            <a:cxnLst/>
            <a:rect l="l" t="t" r="r" b="b"/>
            <a:pathLst>
              <a:path w="388619" h="439420">
                <a:moveTo>
                  <a:pt x="0" y="438911"/>
                </a:moveTo>
                <a:lnTo>
                  <a:pt x="388619" y="438911"/>
                </a:lnTo>
                <a:lnTo>
                  <a:pt x="388619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11373" y="5889497"/>
            <a:ext cx="388620" cy="434340"/>
          </a:xfrm>
          <a:custGeom>
            <a:avLst/>
            <a:gdLst/>
            <a:ahLst/>
            <a:cxnLst/>
            <a:rect l="l" t="t" r="r" b="b"/>
            <a:pathLst>
              <a:path w="388619" h="434339">
                <a:moveTo>
                  <a:pt x="0" y="434339"/>
                </a:moveTo>
                <a:lnTo>
                  <a:pt x="388619" y="434339"/>
                </a:lnTo>
                <a:lnTo>
                  <a:pt x="38861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11373" y="5889497"/>
            <a:ext cx="388620" cy="434340"/>
          </a:xfrm>
          <a:custGeom>
            <a:avLst/>
            <a:gdLst/>
            <a:ahLst/>
            <a:cxnLst/>
            <a:rect l="l" t="t" r="r" b="b"/>
            <a:pathLst>
              <a:path w="388619" h="434339">
                <a:moveTo>
                  <a:pt x="0" y="434339"/>
                </a:moveTo>
                <a:lnTo>
                  <a:pt x="388619" y="434339"/>
                </a:lnTo>
                <a:lnTo>
                  <a:pt x="38861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11373" y="5016246"/>
            <a:ext cx="388620" cy="434340"/>
          </a:xfrm>
          <a:custGeom>
            <a:avLst/>
            <a:gdLst/>
            <a:ahLst/>
            <a:cxnLst/>
            <a:rect l="l" t="t" r="r" b="b"/>
            <a:pathLst>
              <a:path w="388619" h="434339">
                <a:moveTo>
                  <a:pt x="0" y="434339"/>
                </a:moveTo>
                <a:lnTo>
                  <a:pt x="388619" y="434339"/>
                </a:lnTo>
                <a:lnTo>
                  <a:pt x="38861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11373" y="4571238"/>
            <a:ext cx="388620" cy="445134"/>
          </a:xfrm>
          <a:custGeom>
            <a:avLst/>
            <a:gdLst/>
            <a:ahLst/>
            <a:cxnLst/>
            <a:rect l="l" t="t" r="r" b="b"/>
            <a:pathLst>
              <a:path w="388619" h="445135">
                <a:moveTo>
                  <a:pt x="0" y="445007"/>
                </a:moveTo>
                <a:lnTo>
                  <a:pt x="388619" y="445007"/>
                </a:lnTo>
                <a:lnTo>
                  <a:pt x="388619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11373" y="3699509"/>
            <a:ext cx="388620" cy="436245"/>
          </a:xfrm>
          <a:custGeom>
            <a:avLst/>
            <a:gdLst/>
            <a:ahLst/>
            <a:cxnLst/>
            <a:rect l="l" t="t" r="r" b="b"/>
            <a:pathLst>
              <a:path w="388619" h="436245">
                <a:moveTo>
                  <a:pt x="0" y="435863"/>
                </a:moveTo>
                <a:lnTo>
                  <a:pt x="388619" y="435863"/>
                </a:lnTo>
                <a:lnTo>
                  <a:pt x="388619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11373" y="4135373"/>
            <a:ext cx="388620" cy="436245"/>
          </a:xfrm>
          <a:custGeom>
            <a:avLst/>
            <a:gdLst/>
            <a:ahLst/>
            <a:cxnLst/>
            <a:rect l="l" t="t" r="r" b="b"/>
            <a:pathLst>
              <a:path w="388619" h="436245">
                <a:moveTo>
                  <a:pt x="0" y="435863"/>
                </a:moveTo>
                <a:lnTo>
                  <a:pt x="388619" y="435863"/>
                </a:lnTo>
                <a:lnTo>
                  <a:pt x="388619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99994" y="5450585"/>
            <a:ext cx="314325" cy="439420"/>
          </a:xfrm>
          <a:custGeom>
            <a:avLst/>
            <a:gdLst/>
            <a:ahLst/>
            <a:cxnLst/>
            <a:rect l="l" t="t" r="r" b="b"/>
            <a:pathLst>
              <a:path w="314325" h="439420">
                <a:moveTo>
                  <a:pt x="0" y="438911"/>
                </a:moveTo>
                <a:lnTo>
                  <a:pt x="313944" y="438911"/>
                </a:lnTo>
                <a:lnTo>
                  <a:pt x="313944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99994" y="5450585"/>
            <a:ext cx="314325" cy="439420"/>
          </a:xfrm>
          <a:custGeom>
            <a:avLst/>
            <a:gdLst/>
            <a:ahLst/>
            <a:cxnLst/>
            <a:rect l="l" t="t" r="r" b="b"/>
            <a:pathLst>
              <a:path w="314325" h="439420">
                <a:moveTo>
                  <a:pt x="0" y="438911"/>
                </a:moveTo>
                <a:lnTo>
                  <a:pt x="313944" y="438911"/>
                </a:lnTo>
                <a:lnTo>
                  <a:pt x="313944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99994" y="5889497"/>
            <a:ext cx="314325" cy="434340"/>
          </a:xfrm>
          <a:custGeom>
            <a:avLst/>
            <a:gdLst/>
            <a:ahLst/>
            <a:cxnLst/>
            <a:rect l="l" t="t" r="r" b="b"/>
            <a:pathLst>
              <a:path w="314325" h="434339">
                <a:moveTo>
                  <a:pt x="0" y="434339"/>
                </a:moveTo>
                <a:lnTo>
                  <a:pt x="313944" y="434339"/>
                </a:lnTo>
                <a:lnTo>
                  <a:pt x="313944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99994" y="5889497"/>
            <a:ext cx="314325" cy="434340"/>
          </a:xfrm>
          <a:custGeom>
            <a:avLst/>
            <a:gdLst/>
            <a:ahLst/>
            <a:cxnLst/>
            <a:rect l="l" t="t" r="r" b="b"/>
            <a:pathLst>
              <a:path w="314325" h="434339">
                <a:moveTo>
                  <a:pt x="0" y="434339"/>
                </a:moveTo>
                <a:lnTo>
                  <a:pt x="313944" y="434339"/>
                </a:lnTo>
                <a:lnTo>
                  <a:pt x="313944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99994" y="5016246"/>
            <a:ext cx="314325" cy="434340"/>
          </a:xfrm>
          <a:custGeom>
            <a:avLst/>
            <a:gdLst/>
            <a:ahLst/>
            <a:cxnLst/>
            <a:rect l="l" t="t" r="r" b="b"/>
            <a:pathLst>
              <a:path w="314325" h="434339">
                <a:moveTo>
                  <a:pt x="0" y="434339"/>
                </a:moveTo>
                <a:lnTo>
                  <a:pt x="313944" y="434339"/>
                </a:lnTo>
                <a:lnTo>
                  <a:pt x="313944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99994" y="5016246"/>
            <a:ext cx="314325" cy="434340"/>
          </a:xfrm>
          <a:custGeom>
            <a:avLst/>
            <a:gdLst/>
            <a:ahLst/>
            <a:cxnLst/>
            <a:rect l="l" t="t" r="r" b="b"/>
            <a:pathLst>
              <a:path w="314325" h="434339">
                <a:moveTo>
                  <a:pt x="0" y="434339"/>
                </a:moveTo>
                <a:lnTo>
                  <a:pt x="313944" y="434339"/>
                </a:lnTo>
                <a:lnTo>
                  <a:pt x="313944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99994" y="4571238"/>
            <a:ext cx="314325" cy="445134"/>
          </a:xfrm>
          <a:custGeom>
            <a:avLst/>
            <a:gdLst/>
            <a:ahLst/>
            <a:cxnLst/>
            <a:rect l="l" t="t" r="r" b="b"/>
            <a:pathLst>
              <a:path w="314325" h="445135">
                <a:moveTo>
                  <a:pt x="0" y="445007"/>
                </a:moveTo>
                <a:lnTo>
                  <a:pt x="313944" y="445007"/>
                </a:lnTo>
                <a:lnTo>
                  <a:pt x="313944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99994" y="4571238"/>
            <a:ext cx="314325" cy="445134"/>
          </a:xfrm>
          <a:custGeom>
            <a:avLst/>
            <a:gdLst/>
            <a:ahLst/>
            <a:cxnLst/>
            <a:rect l="l" t="t" r="r" b="b"/>
            <a:pathLst>
              <a:path w="314325" h="445135">
                <a:moveTo>
                  <a:pt x="0" y="445007"/>
                </a:moveTo>
                <a:lnTo>
                  <a:pt x="313944" y="445007"/>
                </a:lnTo>
                <a:lnTo>
                  <a:pt x="313944" y="0"/>
                </a:lnTo>
                <a:lnTo>
                  <a:pt x="0" y="0"/>
                </a:lnTo>
                <a:lnTo>
                  <a:pt x="0" y="445007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99994" y="3699509"/>
            <a:ext cx="314325" cy="436245"/>
          </a:xfrm>
          <a:custGeom>
            <a:avLst/>
            <a:gdLst/>
            <a:ahLst/>
            <a:cxnLst/>
            <a:rect l="l" t="t" r="r" b="b"/>
            <a:pathLst>
              <a:path w="314325" h="436245">
                <a:moveTo>
                  <a:pt x="0" y="435863"/>
                </a:moveTo>
                <a:lnTo>
                  <a:pt x="313944" y="435863"/>
                </a:lnTo>
                <a:lnTo>
                  <a:pt x="313944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99994" y="3699509"/>
            <a:ext cx="314325" cy="436245"/>
          </a:xfrm>
          <a:custGeom>
            <a:avLst/>
            <a:gdLst/>
            <a:ahLst/>
            <a:cxnLst/>
            <a:rect l="l" t="t" r="r" b="b"/>
            <a:pathLst>
              <a:path w="314325" h="436245">
                <a:moveTo>
                  <a:pt x="0" y="435863"/>
                </a:moveTo>
                <a:lnTo>
                  <a:pt x="313944" y="435863"/>
                </a:lnTo>
                <a:lnTo>
                  <a:pt x="313944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99994" y="4135373"/>
            <a:ext cx="314325" cy="436245"/>
          </a:xfrm>
          <a:custGeom>
            <a:avLst/>
            <a:gdLst/>
            <a:ahLst/>
            <a:cxnLst/>
            <a:rect l="l" t="t" r="r" b="b"/>
            <a:pathLst>
              <a:path w="314325" h="436245">
                <a:moveTo>
                  <a:pt x="0" y="435863"/>
                </a:moveTo>
                <a:lnTo>
                  <a:pt x="313944" y="435863"/>
                </a:lnTo>
                <a:lnTo>
                  <a:pt x="313944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solidFill>
            <a:srgbClr val="958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99994" y="4135373"/>
            <a:ext cx="314325" cy="436245"/>
          </a:xfrm>
          <a:custGeom>
            <a:avLst/>
            <a:gdLst/>
            <a:ahLst/>
            <a:cxnLst/>
            <a:rect l="l" t="t" r="r" b="b"/>
            <a:pathLst>
              <a:path w="314325" h="436245">
                <a:moveTo>
                  <a:pt x="0" y="435863"/>
                </a:moveTo>
                <a:lnTo>
                  <a:pt x="313944" y="435863"/>
                </a:lnTo>
                <a:lnTo>
                  <a:pt x="313944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64513" y="3489197"/>
            <a:ext cx="248920" cy="210820"/>
          </a:xfrm>
          <a:custGeom>
            <a:avLst/>
            <a:gdLst/>
            <a:ahLst/>
            <a:cxnLst/>
            <a:rect l="l" t="t" r="r" b="b"/>
            <a:pathLst>
              <a:path w="248919" h="210820">
                <a:moveTo>
                  <a:pt x="0" y="210312"/>
                </a:moveTo>
                <a:lnTo>
                  <a:pt x="248412" y="210312"/>
                </a:lnTo>
                <a:lnTo>
                  <a:pt x="248412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4513" y="3489197"/>
            <a:ext cx="248920" cy="210820"/>
          </a:xfrm>
          <a:custGeom>
            <a:avLst/>
            <a:gdLst/>
            <a:ahLst/>
            <a:cxnLst/>
            <a:rect l="l" t="t" r="r" b="b"/>
            <a:pathLst>
              <a:path w="248919" h="210820">
                <a:moveTo>
                  <a:pt x="0" y="210312"/>
                </a:moveTo>
                <a:lnTo>
                  <a:pt x="248412" y="210312"/>
                </a:lnTo>
                <a:lnTo>
                  <a:pt x="248412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12925" y="3527297"/>
            <a:ext cx="353695" cy="134620"/>
          </a:xfrm>
          <a:custGeom>
            <a:avLst/>
            <a:gdLst/>
            <a:ahLst/>
            <a:cxnLst/>
            <a:rect l="l" t="t" r="r" b="b"/>
            <a:pathLst>
              <a:path w="353694" h="134620">
                <a:moveTo>
                  <a:pt x="0" y="134112"/>
                </a:moveTo>
                <a:lnTo>
                  <a:pt x="353568" y="134112"/>
                </a:lnTo>
                <a:lnTo>
                  <a:pt x="353568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66494" y="3489197"/>
            <a:ext cx="321945" cy="210820"/>
          </a:xfrm>
          <a:custGeom>
            <a:avLst/>
            <a:gdLst/>
            <a:ahLst/>
            <a:cxnLst/>
            <a:rect l="l" t="t" r="r" b="b"/>
            <a:pathLst>
              <a:path w="321944" h="210820">
                <a:moveTo>
                  <a:pt x="0" y="210312"/>
                </a:moveTo>
                <a:lnTo>
                  <a:pt x="321563" y="210312"/>
                </a:lnTo>
                <a:lnTo>
                  <a:pt x="321563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6494" y="3489197"/>
            <a:ext cx="321945" cy="210820"/>
          </a:xfrm>
          <a:custGeom>
            <a:avLst/>
            <a:gdLst/>
            <a:ahLst/>
            <a:cxnLst/>
            <a:rect l="l" t="t" r="r" b="b"/>
            <a:pathLst>
              <a:path w="321944" h="210820">
                <a:moveTo>
                  <a:pt x="0" y="210312"/>
                </a:moveTo>
                <a:lnTo>
                  <a:pt x="321563" y="210312"/>
                </a:lnTo>
                <a:lnTo>
                  <a:pt x="321563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88057" y="3489197"/>
            <a:ext cx="381000" cy="210820"/>
          </a:xfrm>
          <a:custGeom>
            <a:avLst/>
            <a:gdLst/>
            <a:ahLst/>
            <a:cxnLst/>
            <a:rect l="l" t="t" r="r" b="b"/>
            <a:pathLst>
              <a:path w="381000" h="210820">
                <a:moveTo>
                  <a:pt x="0" y="210312"/>
                </a:moveTo>
                <a:lnTo>
                  <a:pt x="381000" y="210312"/>
                </a:lnTo>
                <a:lnTo>
                  <a:pt x="381000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88057" y="3489197"/>
            <a:ext cx="381000" cy="210820"/>
          </a:xfrm>
          <a:custGeom>
            <a:avLst/>
            <a:gdLst/>
            <a:ahLst/>
            <a:cxnLst/>
            <a:rect l="l" t="t" r="r" b="b"/>
            <a:pathLst>
              <a:path w="381000" h="210820">
                <a:moveTo>
                  <a:pt x="0" y="210312"/>
                </a:moveTo>
                <a:lnTo>
                  <a:pt x="381000" y="210312"/>
                </a:lnTo>
                <a:lnTo>
                  <a:pt x="381000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69057" y="3489197"/>
            <a:ext cx="242570" cy="210820"/>
          </a:xfrm>
          <a:custGeom>
            <a:avLst/>
            <a:gdLst/>
            <a:ahLst/>
            <a:cxnLst/>
            <a:rect l="l" t="t" r="r" b="b"/>
            <a:pathLst>
              <a:path w="242569" h="210820">
                <a:moveTo>
                  <a:pt x="0" y="210312"/>
                </a:moveTo>
                <a:lnTo>
                  <a:pt x="242316" y="210312"/>
                </a:lnTo>
                <a:lnTo>
                  <a:pt x="242316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69057" y="3489197"/>
            <a:ext cx="242570" cy="210820"/>
          </a:xfrm>
          <a:custGeom>
            <a:avLst/>
            <a:gdLst/>
            <a:ahLst/>
            <a:cxnLst/>
            <a:rect l="l" t="t" r="r" b="b"/>
            <a:pathLst>
              <a:path w="242569" h="210820">
                <a:moveTo>
                  <a:pt x="0" y="210312"/>
                </a:moveTo>
                <a:lnTo>
                  <a:pt x="242316" y="210312"/>
                </a:lnTo>
                <a:lnTo>
                  <a:pt x="242316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11373" y="3527297"/>
            <a:ext cx="388620" cy="134620"/>
          </a:xfrm>
          <a:custGeom>
            <a:avLst/>
            <a:gdLst/>
            <a:ahLst/>
            <a:cxnLst/>
            <a:rect l="l" t="t" r="r" b="b"/>
            <a:pathLst>
              <a:path w="388619" h="134620">
                <a:moveTo>
                  <a:pt x="0" y="134112"/>
                </a:moveTo>
                <a:lnTo>
                  <a:pt x="388619" y="134112"/>
                </a:lnTo>
                <a:lnTo>
                  <a:pt x="388619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9994" y="3489197"/>
            <a:ext cx="314325" cy="210820"/>
          </a:xfrm>
          <a:custGeom>
            <a:avLst/>
            <a:gdLst/>
            <a:ahLst/>
            <a:cxnLst/>
            <a:rect l="l" t="t" r="r" b="b"/>
            <a:pathLst>
              <a:path w="314325" h="210820">
                <a:moveTo>
                  <a:pt x="0" y="210312"/>
                </a:moveTo>
                <a:lnTo>
                  <a:pt x="313944" y="210312"/>
                </a:lnTo>
                <a:lnTo>
                  <a:pt x="313944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99994" y="3489197"/>
            <a:ext cx="314325" cy="210820"/>
          </a:xfrm>
          <a:custGeom>
            <a:avLst/>
            <a:gdLst/>
            <a:ahLst/>
            <a:cxnLst/>
            <a:rect l="l" t="t" r="r" b="b"/>
            <a:pathLst>
              <a:path w="314325" h="210820">
                <a:moveTo>
                  <a:pt x="0" y="210312"/>
                </a:moveTo>
                <a:lnTo>
                  <a:pt x="313944" y="210312"/>
                </a:lnTo>
                <a:lnTo>
                  <a:pt x="313944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50036" y="3215639"/>
            <a:ext cx="217931" cy="272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54252" y="3215639"/>
            <a:ext cx="344805" cy="24765"/>
          </a:xfrm>
          <a:custGeom>
            <a:avLst/>
            <a:gdLst/>
            <a:ahLst/>
            <a:cxnLst/>
            <a:rect l="l" t="t" r="r" b="b"/>
            <a:pathLst>
              <a:path w="344805" h="24764">
                <a:moveTo>
                  <a:pt x="337057" y="0"/>
                </a:moveTo>
                <a:lnTo>
                  <a:pt x="0" y="0"/>
                </a:lnTo>
                <a:lnTo>
                  <a:pt x="0" y="24384"/>
                </a:lnTo>
                <a:lnTo>
                  <a:pt x="337057" y="24384"/>
                </a:lnTo>
                <a:lnTo>
                  <a:pt x="344423" y="16256"/>
                </a:lnTo>
                <a:lnTo>
                  <a:pt x="329819" y="16256"/>
                </a:lnTo>
                <a:lnTo>
                  <a:pt x="337057" y="0"/>
                </a:lnTo>
                <a:close/>
              </a:path>
              <a:path w="344805" h="24764">
                <a:moveTo>
                  <a:pt x="344423" y="16256"/>
                </a:moveTo>
                <a:lnTo>
                  <a:pt x="337057" y="24384"/>
                </a:lnTo>
                <a:lnTo>
                  <a:pt x="344423" y="24384"/>
                </a:lnTo>
                <a:lnTo>
                  <a:pt x="344423" y="16256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84960" y="2999232"/>
            <a:ext cx="13970" cy="233679"/>
          </a:xfrm>
          <a:custGeom>
            <a:avLst/>
            <a:gdLst/>
            <a:ahLst/>
            <a:cxnLst/>
            <a:rect l="l" t="t" r="r" b="b"/>
            <a:pathLst>
              <a:path w="13969" h="233680">
                <a:moveTo>
                  <a:pt x="6858" y="0"/>
                </a:moveTo>
                <a:lnTo>
                  <a:pt x="0" y="7492"/>
                </a:lnTo>
                <a:lnTo>
                  <a:pt x="0" y="233171"/>
                </a:lnTo>
                <a:lnTo>
                  <a:pt x="13715" y="233171"/>
                </a:lnTo>
                <a:lnTo>
                  <a:pt x="13715" y="22605"/>
                </a:lnTo>
                <a:lnTo>
                  <a:pt x="6858" y="22605"/>
                </a:lnTo>
                <a:lnTo>
                  <a:pt x="6858" y="0"/>
                </a:lnTo>
                <a:close/>
              </a:path>
              <a:path w="13969" h="233680">
                <a:moveTo>
                  <a:pt x="13715" y="7492"/>
                </a:moveTo>
                <a:lnTo>
                  <a:pt x="6858" y="22605"/>
                </a:lnTo>
                <a:lnTo>
                  <a:pt x="13715" y="22605"/>
                </a:lnTo>
                <a:lnTo>
                  <a:pt x="13715" y="7492"/>
                </a:lnTo>
                <a:close/>
              </a:path>
              <a:path w="13969" h="233680">
                <a:moveTo>
                  <a:pt x="6858" y="0"/>
                </a:moveTo>
                <a:lnTo>
                  <a:pt x="0" y="0"/>
                </a:lnTo>
                <a:lnTo>
                  <a:pt x="0" y="7492"/>
                </a:lnTo>
                <a:lnTo>
                  <a:pt x="6858" y="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91055" y="2999232"/>
            <a:ext cx="396240" cy="21590"/>
          </a:xfrm>
          <a:custGeom>
            <a:avLst/>
            <a:gdLst/>
            <a:ahLst/>
            <a:cxnLst/>
            <a:rect l="l" t="t" r="r" b="b"/>
            <a:pathLst>
              <a:path w="396239" h="21589">
                <a:moveTo>
                  <a:pt x="388874" y="0"/>
                </a:moveTo>
                <a:lnTo>
                  <a:pt x="0" y="0"/>
                </a:lnTo>
                <a:lnTo>
                  <a:pt x="0" y="21335"/>
                </a:lnTo>
                <a:lnTo>
                  <a:pt x="388874" y="21335"/>
                </a:lnTo>
                <a:lnTo>
                  <a:pt x="396239" y="7112"/>
                </a:lnTo>
                <a:lnTo>
                  <a:pt x="374269" y="7112"/>
                </a:lnTo>
                <a:lnTo>
                  <a:pt x="388874" y="0"/>
                </a:lnTo>
                <a:close/>
              </a:path>
              <a:path w="396239" h="21589">
                <a:moveTo>
                  <a:pt x="396239" y="7112"/>
                </a:moveTo>
                <a:lnTo>
                  <a:pt x="388874" y="21335"/>
                </a:lnTo>
                <a:lnTo>
                  <a:pt x="396239" y="21335"/>
                </a:lnTo>
                <a:lnTo>
                  <a:pt x="396239" y="7112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5960" y="2855976"/>
            <a:ext cx="21590" cy="151130"/>
          </a:xfrm>
          <a:custGeom>
            <a:avLst/>
            <a:gdLst/>
            <a:ahLst/>
            <a:cxnLst/>
            <a:rect l="l" t="t" r="r" b="b"/>
            <a:pathLst>
              <a:path w="21589" h="151130">
                <a:moveTo>
                  <a:pt x="14223" y="0"/>
                </a:moveTo>
                <a:lnTo>
                  <a:pt x="0" y="15112"/>
                </a:lnTo>
                <a:lnTo>
                  <a:pt x="0" y="150875"/>
                </a:lnTo>
                <a:lnTo>
                  <a:pt x="21335" y="150875"/>
                </a:lnTo>
                <a:lnTo>
                  <a:pt x="21335" y="22606"/>
                </a:lnTo>
                <a:lnTo>
                  <a:pt x="14223" y="22606"/>
                </a:lnTo>
                <a:lnTo>
                  <a:pt x="14223" y="0"/>
                </a:lnTo>
                <a:close/>
              </a:path>
              <a:path w="21589" h="151130">
                <a:moveTo>
                  <a:pt x="21335" y="15112"/>
                </a:moveTo>
                <a:lnTo>
                  <a:pt x="14223" y="22606"/>
                </a:lnTo>
                <a:lnTo>
                  <a:pt x="21335" y="22606"/>
                </a:lnTo>
                <a:lnTo>
                  <a:pt x="21335" y="15112"/>
                </a:lnTo>
                <a:close/>
              </a:path>
              <a:path w="21589" h="151130">
                <a:moveTo>
                  <a:pt x="14223" y="0"/>
                </a:moveTo>
                <a:lnTo>
                  <a:pt x="0" y="0"/>
                </a:lnTo>
                <a:lnTo>
                  <a:pt x="0" y="15112"/>
                </a:lnTo>
                <a:lnTo>
                  <a:pt x="14223" y="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79676" y="2855976"/>
            <a:ext cx="417830" cy="22860"/>
          </a:xfrm>
          <a:custGeom>
            <a:avLst/>
            <a:gdLst/>
            <a:ahLst/>
            <a:cxnLst/>
            <a:rect l="l" t="t" r="r" b="b"/>
            <a:pathLst>
              <a:path w="417830" h="22860">
                <a:moveTo>
                  <a:pt x="410210" y="0"/>
                </a:moveTo>
                <a:lnTo>
                  <a:pt x="0" y="0"/>
                </a:lnTo>
                <a:lnTo>
                  <a:pt x="0" y="22860"/>
                </a:lnTo>
                <a:lnTo>
                  <a:pt x="410210" y="22860"/>
                </a:lnTo>
                <a:lnTo>
                  <a:pt x="395605" y="15239"/>
                </a:lnTo>
                <a:lnTo>
                  <a:pt x="417575" y="15239"/>
                </a:lnTo>
                <a:lnTo>
                  <a:pt x="410210" y="0"/>
                </a:lnTo>
                <a:close/>
              </a:path>
              <a:path w="417830" h="22860">
                <a:moveTo>
                  <a:pt x="417575" y="0"/>
                </a:moveTo>
                <a:lnTo>
                  <a:pt x="410210" y="0"/>
                </a:lnTo>
                <a:lnTo>
                  <a:pt x="417575" y="15239"/>
                </a:lnTo>
                <a:lnTo>
                  <a:pt x="417575" y="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74392" y="2871216"/>
            <a:ext cx="22860" cy="128270"/>
          </a:xfrm>
          <a:custGeom>
            <a:avLst/>
            <a:gdLst/>
            <a:ahLst/>
            <a:cxnLst/>
            <a:rect l="l" t="t" r="r" b="b"/>
            <a:pathLst>
              <a:path w="22860" h="128269">
                <a:moveTo>
                  <a:pt x="0" y="120523"/>
                </a:moveTo>
                <a:lnTo>
                  <a:pt x="0" y="128016"/>
                </a:lnTo>
                <a:lnTo>
                  <a:pt x="15239" y="128016"/>
                </a:lnTo>
                <a:lnTo>
                  <a:pt x="0" y="120523"/>
                </a:lnTo>
                <a:close/>
              </a:path>
              <a:path w="22860" h="128269">
                <a:moveTo>
                  <a:pt x="22859" y="0"/>
                </a:moveTo>
                <a:lnTo>
                  <a:pt x="0" y="0"/>
                </a:lnTo>
                <a:lnTo>
                  <a:pt x="0" y="120523"/>
                </a:lnTo>
                <a:lnTo>
                  <a:pt x="15239" y="128016"/>
                </a:lnTo>
                <a:lnTo>
                  <a:pt x="15239" y="105410"/>
                </a:lnTo>
                <a:lnTo>
                  <a:pt x="22859" y="105410"/>
                </a:lnTo>
                <a:lnTo>
                  <a:pt x="22859" y="0"/>
                </a:lnTo>
                <a:close/>
              </a:path>
              <a:path w="22860" h="128269">
                <a:moveTo>
                  <a:pt x="22859" y="105410"/>
                </a:moveTo>
                <a:lnTo>
                  <a:pt x="15239" y="105410"/>
                </a:lnTo>
                <a:lnTo>
                  <a:pt x="22859" y="120523"/>
                </a:lnTo>
                <a:lnTo>
                  <a:pt x="22859" y="10541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91155" y="2976372"/>
            <a:ext cx="300355" cy="22860"/>
          </a:xfrm>
          <a:custGeom>
            <a:avLst/>
            <a:gdLst/>
            <a:ahLst/>
            <a:cxnLst/>
            <a:rect l="l" t="t" r="r" b="b"/>
            <a:pathLst>
              <a:path w="300355" h="22860">
                <a:moveTo>
                  <a:pt x="292862" y="0"/>
                </a:moveTo>
                <a:lnTo>
                  <a:pt x="0" y="0"/>
                </a:lnTo>
                <a:lnTo>
                  <a:pt x="0" y="22860"/>
                </a:lnTo>
                <a:lnTo>
                  <a:pt x="292862" y="22860"/>
                </a:lnTo>
                <a:lnTo>
                  <a:pt x="278256" y="15239"/>
                </a:lnTo>
                <a:lnTo>
                  <a:pt x="300227" y="15239"/>
                </a:lnTo>
                <a:lnTo>
                  <a:pt x="292862" y="0"/>
                </a:lnTo>
                <a:close/>
              </a:path>
              <a:path w="300355" h="22860">
                <a:moveTo>
                  <a:pt x="300227" y="0"/>
                </a:moveTo>
                <a:lnTo>
                  <a:pt x="292862" y="0"/>
                </a:lnTo>
                <a:lnTo>
                  <a:pt x="300227" y="15239"/>
                </a:lnTo>
                <a:lnTo>
                  <a:pt x="300227" y="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68523" y="2991611"/>
            <a:ext cx="22860" cy="224154"/>
          </a:xfrm>
          <a:custGeom>
            <a:avLst/>
            <a:gdLst/>
            <a:ahLst/>
            <a:cxnLst/>
            <a:rect l="l" t="t" r="r" b="b"/>
            <a:pathLst>
              <a:path w="22860" h="224155">
                <a:moveTo>
                  <a:pt x="0" y="209041"/>
                </a:moveTo>
                <a:lnTo>
                  <a:pt x="0" y="224027"/>
                </a:lnTo>
                <a:lnTo>
                  <a:pt x="15239" y="224027"/>
                </a:lnTo>
                <a:lnTo>
                  <a:pt x="0" y="209041"/>
                </a:lnTo>
                <a:close/>
              </a:path>
              <a:path w="22860" h="224155">
                <a:moveTo>
                  <a:pt x="22859" y="0"/>
                </a:moveTo>
                <a:lnTo>
                  <a:pt x="0" y="0"/>
                </a:lnTo>
                <a:lnTo>
                  <a:pt x="0" y="209041"/>
                </a:lnTo>
                <a:lnTo>
                  <a:pt x="15239" y="224027"/>
                </a:lnTo>
                <a:lnTo>
                  <a:pt x="15239" y="201675"/>
                </a:lnTo>
                <a:lnTo>
                  <a:pt x="22859" y="201675"/>
                </a:lnTo>
                <a:lnTo>
                  <a:pt x="22859" y="0"/>
                </a:lnTo>
                <a:close/>
              </a:path>
              <a:path w="22860" h="224155">
                <a:moveTo>
                  <a:pt x="22859" y="201675"/>
                </a:moveTo>
                <a:lnTo>
                  <a:pt x="15239" y="201675"/>
                </a:lnTo>
                <a:lnTo>
                  <a:pt x="22859" y="209041"/>
                </a:lnTo>
                <a:lnTo>
                  <a:pt x="22859" y="201675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82239" y="3194304"/>
            <a:ext cx="323215" cy="21590"/>
          </a:xfrm>
          <a:custGeom>
            <a:avLst/>
            <a:gdLst/>
            <a:ahLst/>
            <a:cxnLst/>
            <a:rect l="l" t="t" r="r" b="b"/>
            <a:pathLst>
              <a:path w="323214" h="21589">
                <a:moveTo>
                  <a:pt x="315722" y="0"/>
                </a:moveTo>
                <a:lnTo>
                  <a:pt x="0" y="0"/>
                </a:lnTo>
                <a:lnTo>
                  <a:pt x="0" y="21336"/>
                </a:lnTo>
                <a:lnTo>
                  <a:pt x="315722" y="21336"/>
                </a:lnTo>
                <a:lnTo>
                  <a:pt x="308356" y="7112"/>
                </a:lnTo>
                <a:lnTo>
                  <a:pt x="323088" y="7112"/>
                </a:lnTo>
                <a:lnTo>
                  <a:pt x="315722" y="0"/>
                </a:lnTo>
                <a:close/>
              </a:path>
              <a:path w="323214" h="21589">
                <a:moveTo>
                  <a:pt x="323088" y="0"/>
                </a:moveTo>
                <a:lnTo>
                  <a:pt x="315722" y="0"/>
                </a:lnTo>
                <a:lnTo>
                  <a:pt x="323088" y="7112"/>
                </a:lnTo>
                <a:lnTo>
                  <a:pt x="323088" y="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1611" y="3201923"/>
            <a:ext cx="13970" cy="173990"/>
          </a:xfrm>
          <a:custGeom>
            <a:avLst/>
            <a:gdLst/>
            <a:ahLst/>
            <a:cxnLst/>
            <a:rect l="l" t="t" r="r" b="b"/>
            <a:pathLst>
              <a:path w="13969" h="173989">
                <a:moveTo>
                  <a:pt x="0" y="166242"/>
                </a:moveTo>
                <a:lnTo>
                  <a:pt x="0" y="173736"/>
                </a:lnTo>
                <a:lnTo>
                  <a:pt x="6857" y="173736"/>
                </a:lnTo>
                <a:lnTo>
                  <a:pt x="0" y="166242"/>
                </a:lnTo>
                <a:close/>
              </a:path>
              <a:path w="13969" h="173989">
                <a:moveTo>
                  <a:pt x="13715" y="0"/>
                </a:moveTo>
                <a:lnTo>
                  <a:pt x="0" y="0"/>
                </a:lnTo>
                <a:lnTo>
                  <a:pt x="0" y="166242"/>
                </a:lnTo>
                <a:lnTo>
                  <a:pt x="6857" y="173736"/>
                </a:lnTo>
                <a:lnTo>
                  <a:pt x="6857" y="151129"/>
                </a:lnTo>
                <a:lnTo>
                  <a:pt x="13715" y="151129"/>
                </a:lnTo>
                <a:lnTo>
                  <a:pt x="13715" y="0"/>
                </a:lnTo>
                <a:close/>
              </a:path>
              <a:path w="13969" h="173989">
                <a:moveTo>
                  <a:pt x="13715" y="151129"/>
                </a:moveTo>
                <a:lnTo>
                  <a:pt x="6857" y="151129"/>
                </a:lnTo>
                <a:lnTo>
                  <a:pt x="13715" y="166242"/>
                </a:lnTo>
                <a:lnTo>
                  <a:pt x="13715" y="151129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99232" y="3352800"/>
            <a:ext cx="321945" cy="22860"/>
          </a:xfrm>
          <a:custGeom>
            <a:avLst/>
            <a:gdLst/>
            <a:ahLst/>
            <a:cxnLst/>
            <a:rect l="l" t="t" r="r" b="b"/>
            <a:pathLst>
              <a:path w="321945" h="22860">
                <a:moveTo>
                  <a:pt x="306958" y="0"/>
                </a:moveTo>
                <a:lnTo>
                  <a:pt x="0" y="0"/>
                </a:lnTo>
                <a:lnTo>
                  <a:pt x="0" y="22860"/>
                </a:lnTo>
                <a:lnTo>
                  <a:pt x="306958" y="22860"/>
                </a:lnTo>
                <a:lnTo>
                  <a:pt x="299593" y="15239"/>
                </a:lnTo>
                <a:lnTo>
                  <a:pt x="321564" y="15239"/>
                </a:lnTo>
                <a:lnTo>
                  <a:pt x="306958" y="0"/>
                </a:lnTo>
                <a:close/>
              </a:path>
              <a:path w="321945" h="22860">
                <a:moveTo>
                  <a:pt x="321564" y="0"/>
                </a:moveTo>
                <a:lnTo>
                  <a:pt x="306958" y="0"/>
                </a:lnTo>
                <a:lnTo>
                  <a:pt x="321564" y="15239"/>
                </a:lnTo>
                <a:lnTo>
                  <a:pt x="321564" y="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10128" y="3366515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21336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72055" y="2855976"/>
            <a:ext cx="396240" cy="22860"/>
          </a:xfrm>
          <a:custGeom>
            <a:avLst/>
            <a:gdLst/>
            <a:ahLst/>
            <a:cxnLst/>
            <a:rect l="l" t="t" r="r" b="b"/>
            <a:pathLst>
              <a:path w="396239" h="22860">
                <a:moveTo>
                  <a:pt x="396239" y="0"/>
                </a:moveTo>
                <a:lnTo>
                  <a:pt x="14731" y="0"/>
                </a:lnTo>
                <a:lnTo>
                  <a:pt x="0" y="15239"/>
                </a:lnTo>
                <a:lnTo>
                  <a:pt x="21970" y="15239"/>
                </a:lnTo>
                <a:lnTo>
                  <a:pt x="14731" y="22860"/>
                </a:lnTo>
                <a:lnTo>
                  <a:pt x="396239" y="22860"/>
                </a:lnTo>
                <a:lnTo>
                  <a:pt x="396239" y="0"/>
                </a:lnTo>
                <a:close/>
              </a:path>
              <a:path w="396239" h="22860">
                <a:moveTo>
                  <a:pt x="14731" y="0"/>
                </a:moveTo>
                <a:lnTo>
                  <a:pt x="0" y="0"/>
                </a:lnTo>
                <a:lnTo>
                  <a:pt x="0" y="15239"/>
                </a:lnTo>
                <a:lnTo>
                  <a:pt x="14731" y="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72055" y="2871216"/>
            <a:ext cx="21590" cy="631190"/>
          </a:xfrm>
          <a:custGeom>
            <a:avLst/>
            <a:gdLst/>
            <a:ahLst/>
            <a:cxnLst/>
            <a:rect l="l" t="t" r="r" b="b"/>
            <a:pathLst>
              <a:path w="21589" h="631189">
                <a:moveTo>
                  <a:pt x="0" y="615950"/>
                </a:moveTo>
                <a:lnTo>
                  <a:pt x="0" y="630936"/>
                </a:lnTo>
                <a:lnTo>
                  <a:pt x="14224" y="630936"/>
                </a:lnTo>
                <a:lnTo>
                  <a:pt x="0" y="615950"/>
                </a:lnTo>
                <a:close/>
              </a:path>
              <a:path w="21589" h="631189">
                <a:moveTo>
                  <a:pt x="21336" y="0"/>
                </a:moveTo>
                <a:lnTo>
                  <a:pt x="0" y="0"/>
                </a:lnTo>
                <a:lnTo>
                  <a:pt x="0" y="615950"/>
                </a:lnTo>
                <a:lnTo>
                  <a:pt x="14224" y="630936"/>
                </a:lnTo>
                <a:lnTo>
                  <a:pt x="14224" y="608457"/>
                </a:lnTo>
                <a:lnTo>
                  <a:pt x="21336" y="608457"/>
                </a:lnTo>
                <a:lnTo>
                  <a:pt x="21336" y="0"/>
                </a:lnTo>
                <a:close/>
              </a:path>
              <a:path w="21589" h="631189">
                <a:moveTo>
                  <a:pt x="21336" y="608457"/>
                </a:moveTo>
                <a:lnTo>
                  <a:pt x="14224" y="608457"/>
                </a:lnTo>
                <a:lnTo>
                  <a:pt x="21336" y="615950"/>
                </a:lnTo>
                <a:lnTo>
                  <a:pt x="21336" y="608457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87295" y="3479291"/>
            <a:ext cx="396240" cy="22860"/>
          </a:xfrm>
          <a:custGeom>
            <a:avLst/>
            <a:gdLst/>
            <a:ahLst/>
            <a:cxnLst/>
            <a:rect l="l" t="t" r="r" b="b"/>
            <a:pathLst>
              <a:path w="396239" h="22860">
                <a:moveTo>
                  <a:pt x="381508" y="0"/>
                </a:moveTo>
                <a:lnTo>
                  <a:pt x="0" y="0"/>
                </a:lnTo>
                <a:lnTo>
                  <a:pt x="0" y="22860"/>
                </a:lnTo>
                <a:lnTo>
                  <a:pt x="381508" y="22860"/>
                </a:lnTo>
                <a:lnTo>
                  <a:pt x="396240" y="7620"/>
                </a:lnTo>
                <a:lnTo>
                  <a:pt x="374269" y="7620"/>
                </a:lnTo>
                <a:lnTo>
                  <a:pt x="381508" y="0"/>
                </a:lnTo>
                <a:close/>
              </a:path>
              <a:path w="396239" h="22860">
                <a:moveTo>
                  <a:pt x="396240" y="7620"/>
                </a:moveTo>
                <a:lnTo>
                  <a:pt x="381508" y="22860"/>
                </a:lnTo>
                <a:lnTo>
                  <a:pt x="396240" y="22860"/>
                </a:lnTo>
                <a:lnTo>
                  <a:pt x="396240" y="762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60676" y="2855976"/>
            <a:ext cx="22860" cy="632460"/>
          </a:xfrm>
          <a:custGeom>
            <a:avLst/>
            <a:gdLst/>
            <a:ahLst/>
            <a:cxnLst/>
            <a:rect l="l" t="t" r="r" b="b"/>
            <a:pathLst>
              <a:path w="22860" h="632460">
                <a:moveTo>
                  <a:pt x="0" y="15112"/>
                </a:moveTo>
                <a:lnTo>
                  <a:pt x="0" y="632460"/>
                </a:lnTo>
                <a:lnTo>
                  <a:pt x="22860" y="632460"/>
                </a:lnTo>
                <a:lnTo>
                  <a:pt x="22860" y="22606"/>
                </a:lnTo>
                <a:lnTo>
                  <a:pt x="7619" y="22606"/>
                </a:lnTo>
                <a:lnTo>
                  <a:pt x="0" y="15112"/>
                </a:lnTo>
                <a:close/>
              </a:path>
              <a:path w="22860" h="632460">
                <a:moveTo>
                  <a:pt x="7619" y="0"/>
                </a:moveTo>
                <a:lnTo>
                  <a:pt x="7619" y="22606"/>
                </a:lnTo>
                <a:lnTo>
                  <a:pt x="22860" y="22606"/>
                </a:lnTo>
                <a:lnTo>
                  <a:pt x="22860" y="15112"/>
                </a:lnTo>
                <a:lnTo>
                  <a:pt x="7619" y="0"/>
                </a:lnTo>
                <a:close/>
              </a:path>
              <a:path w="22860" h="632460">
                <a:moveTo>
                  <a:pt x="22860" y="0"/>
                </a:moveTo>
                <a:lnTo>
                  <a:pt x="7619" y="0"/>
                </a:lnTo>
                <a:lnTo>
                  <a:pt x="22860" y="15112"/>
                </a:lnTo>
                <a:lnTo>
                  <a:pt x="22860" y="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39111" y="2991611"/>
            <a:ext cx="71627" cy="89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46732" y="2802635"/>
            <a:ext cx="66040" cy="7620"/>
          </a:xfrm>
          <a:custGeom>
            <a:avLst/>
            <a:gdLst/>
            <a:ahLst/>
            <a:cxnLst/>
            <a:rect l="l" t="t" r="r" b="b"/>
            <a:pathLst>
              <a:path w="66039" h="7619">
                <a:moveTo>
                  <a:pt x="65786" y="0"/>
                </a:moveTo>
                <a:lnTo>
                  <a:pt x="0" y="0"/>
                </a:lnTo>
                <a:lnTo>
                  <a:pt x="0" y="7619"/>
                </a:lnTo>
                <a:lnTo>
                  <a:pt x="65786" y="7619"/>
                </a:lnTo>
                <a:lnTo>
                  <a:pt x="65786" y="0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15311" y="2718816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9143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14372" y="2916935"/>
            <a:ext cx="102107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15945" y="3475482"/>
            <a:ext cx="280670" cy="213360"/>
          </a:xfrm>
          <a:custGeom>
            <a:avLst/>
            <a:gdLst/>
            <a:ahLst/>
            <a:cxnLst/>
            <a:rect l="l" t="t" r="r" b="b"/>
            <a:pathLst>
              <a:path w="280669" h="213360">
                <a:moveTo>
                  <a:pt x="0" y="213359"/>
                </a:moveTo>
                <a:lnTo>
                  <a:pt x="280416" y="213359"/>
                </a:lnTo>
                <a:lnTo>
                  <a:pt x="280416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15945" y="3475482"/>
            <a:ext cx="314325" cy="213360"/>
          </a:xfrm>
          <a:custGeom>
            <a:avLst/>
            <a:gdLst/>
            <a:ahLst/>
            <a:cxnLst/>
            <a:rect l="l" t="t" r="r" b="b"/>
            <a:pathLst>
              <a:path w="314325" h="213360">
                <a:moveTo>
                  <a:pt x="0" y="213359"/>
                </a:moveTo>
                <a:lnTo>
                  <a:pt x="313944" y="213359"/>
                </a:lnTo>
                <a:lnTo>
                  <a:pt x="313944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96361" y="3475482"/>
            <a:ext cx="314325" cy="213360"/>
          </a:xfrm>
          <a:custGeom>
            <a:avLst/>
            <a:gdLst/>
            <a:ahLst/>
            <a:cxnLst/>
            <a:rect l="l" t="t" r="r" b="b"/>
            <a:pathLst>
              <a:path w="314325" h="213360">
                <a:moveTo>
                  <a:pt x="0" y="213359"/>
                </a:moveTo>
                <a:lnTo>
                  <a:pt x="313944" y="213359"/>
                </a:lnTo>
                <a:lnTo>
                  <a:pt x="313944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242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96361" y="3475482"/>
            <a:ext cx="314325" cy="213360"/>
          </a:xfrm>
          <a:custGeom>
            <a:avLst/>
            <a:gdLst/>
            <a:ahLst/>
            <a:cxnLst/>
            <a:rect l="l" t="t" r="r" b="b"/>
            <a:pathLst>
              <a:path w="314325" h="213360">
                <a:moveTo>
                  <a:pt x="0" y="213359"/>
                </a:moveTo>
                <a:lnTo>
                  <a:pt x="313944" y="213359"/>
                </a:lnTo>
                <a:lnTo>
                  <a:pt x="313944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ln w="3175">
            <a:solidFill>
              <a:srgbClr val="242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3116326" y="1884933"/>
            <a:ext cx="5262245" cy="1062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Na </a:t>
            </a:r>
            <a:r>
              <a:rPr sz="1700" b="1" spc="-5" dirty="0">
                <a:latin typeface="Arial"/>
                <a:cs typeface="Arial"/>
              </a:rPr>
              <a:t>convecção </a:t>
            </a:r>
            <a:r>
              <a:rPr sz="1700" b="1" dirty="0">
                <a:latin typeface="Arial"/>
                <a:cs typeface="Arial"/>
              </a:rPr>
              <a:t>o processo de transporte do calor é  dado </a:t>
            </a:r>
            <a:r>
              <a:rPr sz="1700" b="1" spc="-5" dirty="0">
                <a:latin typeface="Arial"/>
                <a:cs typeface="Arial"/>
              </a:rPr>
              <a:t>através </a:t>
            </a:r>
            <a:r>
              <a:rPr sz="1700" b="1" dirty="0">
                <a:latin typeface="Arial"/>
                <a:cs typeface="Arial"/>
              </a:rPr>
              <a:t>dos gases e fumaça aquecidos,  liberados pelo fogo/incêndio e consequentemente  aquecendo outros pontos e iniciando </a:t>
            </a:r>
            <a:r>
              <a:rPr sz="1700" b="1" spc="-5" dirty="0">
                <a:latin typeface="Arial"/>
                <a:cs typeface="Arial"/>
              </a:rPr>
              <a:t>novos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focos.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714500" y="4587240"/>
            <a:ext cx="871727" cy="1773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81555" y="3838955"/>
            <a:ext cx="871728" cy="1772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79320" y="3291840"/>
            <a:ext cx="606551" cy="1773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14500" y="3019044"/>
            <a:ext cx="530351" cy="1773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79320" y="3633215"/>
            <a:ext cx="1728216" cy="545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72739" y="3261537"/>
            <a:ext cx="1803148" cy="8824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45564" y="1109471"/>
            <a:ext cx="733044" cy="1773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5655" y="3770376"/>
            <a:ext cx="2997707" cy="271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6664" y="702563"/>
            <a:ext cx="3323844" cy="615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40453" y="1699006"/>
            <a:ext cx="4538980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A radiação é dada por intermédio de ondas  </a:t>
            </a:r>
            <a:r>
              <a:rPr sz="1700" b="1" spc="-5" dirty="0">
                <a:latin typeface="Arial"/>
                <a:cs typeface="Arial"/>
              </a:rPr>
              <a:t>caloríficas </a:t>
            </a:r>
            <a:r>
              <a:rPr sz="1700" b="1" dirty="0">
                <a:latin typeface="Arial"/>
                <a:cs typeface="Arial"/>
              </a:rPr>
              <a:t>não </a:t>
            </a:r>
            <a:r>
              <a:rPr sz="1700" b="1" spc="-5" dirty="0">
                <a:latin typeface="Arial"/>
                <a:cs typeface="Arial"/>
              </a:rPr>
              <a:t>visíveis </a:t>
            </a:r>
            <a:r>
              <a:rPr sz="1700" b="1" dirty="0">
                <a:latin typeface="Arial"/>
                <a:cs typeface="Arial"/>
              </a:rPr>
              <a:t>aos olhos humanos,  podemos </a:t>
            </a:r>
            <a:r>
              <a:rPr sz="1700" b="1" spc="-5" dirty="0">
                <a:latin typeface="Arial"/>
                <a:cs typeface="Arial"/>
              </a:rPr>
              <a:t>citar </a:t>
            </a:r>
            <a:r>
              <a:rPr sz="1700" b="1" dirty="0">
                <a:latin typeface="Arial"/>
                <a:cs typeface="Arial"/>
              </a:rPr>
              <a:t>como exemplo o Sol á  149.600.000 km de distancia e ainda nos  aquece com seu calor </a:t>
            </a:r>
            <a:r>
              <a:rPr sz="1700" b="1" spc="-5" dirty="0">
                <a:latin typeface="Arial"/>
                <a:cs typeface="Arial"/>
              </a:rPr>
              <a:t>irradiado 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terra.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82" y="1604999"/>
            <a:ext cx="5311802" cy="4997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8244" y="3848100"/>
            <a:ext cx="2859024" cy="2589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976" y="781812"/>
            <a:ext cx="5064252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8082" y="2317750"/>
            <a:ext cx="348678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É a temperatura mínima, na  qual os corpos</a:t>
            </a:r>
            <a:r>
              <a:rPr sz="2000" spc="-114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combustíveis  liberam vapores que se  incendeiam com uma </a:t>
            </a:r>
            <a:r>
              <a:rPr sz="2000" spc="-5" dirty="0">
                <a:solidFill>
                  <a:srgbClr val="0033CC"/>
                </a:solidFill>
                <a:latin typeface="Arial"/>
                <a:cs typeface="Arial"/>
              </a:rPr>
              <a:t>fonte 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de </a:t>
            </a:r>
            <a:r>
              <a:rPr sz="2000" spc="-20" dirty="0">
                <a:solidFill>
                  <a:srgbClr val="0033CC"/>
                </a:solidFill>
                <a:latin typeface="Arial"/>
                <a:cs typeface="Arial"/>
              </a:rPr>
              <a:t>calor. </a:t>
            </a:r>
            <a:r>
              <a:rPr sz="2000" spc="-5" dirty="0">
                <a:solidFill>
                  <a:srgbClr val="0033CC"/>
                </a:solidFill>
                <a:latin typeface="Arial"/>
                <a:cs typeface="Arial"/>
              </a:rPr>
              <a:t>Entretanto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a  chama não se mantém  devido a insuficiência de  vapores.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9613" y="3254487"/>
            <a:ext cx="974090" cy="1088390"/>
          </a:xfrm>
          <a:custGeom>
            <a:avLst/>
            <a:gdLst/>
            <a:ahLst/>
            <a:cxnLst/>
            <a:rect l="l" t="t" r="r" b="b"/>
            <a:pathLst>
              <a:path w="974089" h="1088389">
                <a:moveTo>
                  <a:pt x="533476" y="0"/>
                </a:moveTo>
                <a:lnTo>
                  <a:pt x="489994" y="392"/>
                </a:lnTo>
                <a:lnTo>
                  <a:pt x="445426" y="2686"/>
                </a:lnTo>
                <a:lnTo>
                  <a:pt x="396666" y="6851"/>
                </a:lnTo>
                <a:lnTo>
                  <a:pt x="308526" y="20071"/>
                </a:lnTo>
                <a:lnTo>
                  <a:pt x="243148" y="36761"/>
                </a:lnTo>
                <a:lnTo>
                  <a:pt x="189058" y="56078"/>
                </a:lnTo>
                <a:lnTo>
                  <a:pt x="166352" y="69298"/>
                </a:lnTo>
                <a:lnTo>
                  <a:pt x="94527" y="89791"/>
                </a:lnTo>
                <a:lnTo>
                  <a:pt x="26488" y="112519"/>
                </a:lnTo>
                <a:lnTo>
                  <a:pt x="0" y="145417"/>
                </a:lnTo>
                <a:lnTo>
                  <a:pt x="1483" y="154562"/>
                </a:lnTo>
                <a:lnTo>
                  <a:pt x="6826" y="164794"/>
                </a:lnTo>
                <a:lnTo>
                  <a:pt x="24559" y="180338"/>
                </a:lnTo>
                <a:lnTo>
                  <a:pt x="52902" y="205661"/>
                </a:lnTo>
                <a:lnTo>
                  <a:pt x="139493" y="376160"/>
                </a:lnTo>
                <a:lnTo>
                  <a:pt x="139493" y="932209"/>
                </a:lnTo>
                <a:lnTo>
                  <a:pt x="143278" y="945873"/>
                </a:lnTo>
                <a:lnTo>
                  <a:pt x="167911" y="995854"/>
                </a:lnTo>
                <a:lnTo>
                  <a:pt x="224969" y="1033362"/>
                </a:lnTo>
                <a:lnTo>
                  <a:pt x="277874" y="1052669"/>
                </a:lnTo>
                <a:lnTo>
                  <a:pt x="313501" y="1063661"/>
                </a:lnTo>
                <a:lnTo>
                  <a:pt x="340278" y="1069008"/>
                </a:lnTo>
                <a:lnTo>
                  <a:pt x="377730" y="1075767"/>
                </a:lnTo>
                <a:lnTo>
                  <a:pt x="406467" y="1081485"/>
                </a:lnTo>
                <a:lnTo>
                  <a:pt x="437858" y="1084902"/>
                </a:lnTo>
                <a:lnTo>
                  <a:pt x="463217" y="1086758"/>
                </a:lnTo>
                <a:lnTo>
                  <a:pt x="504016" y="1088318"/>
                </a:lnTo>
                <a:lnTo>
                  <a:pt x="573190" y="1088318"/>
                </a:lnTo>
                <a:lnTo>
                  <a:pt x="612511" y="1084902"/>
                </a:lnTo>
                <a:lnTo>
                  <a:pt x="639378" y="1083342"/>
                </a:lnTo>
                <a:lnTo>
                  <a:pt x="702883" y="1074281"/>
                </a:lnTo>
                <a:lnTo>
                  <a:pt x="754748" y="1063661"/>
                </a:lnTo>
                <a:lnTo>
                  <a:pt x="809569" y="1047396"/>
                </a:lnTo>
                <a:lnTo>
                  <a:pt x="850759" y="1029574"/>
                </a:lnTo>
                <a:lnTo>
                  <a:pt x="884442" y="1010263"/>
                </a:lnTo>
                <a:lnTo>
                  <a:pt x="914656" y="979592"/>
                </a:lnTo>
                <a:lnTo>
                  <a:pt x="928678" y="947358"/>
                </a:lnTo>
                <a:lnTo>
                  <a:pt x="928678" y="227996"/>
                </a:lnTo>
                <a:lnTo>
                  <a:pt x="942609" y="216647"/>
                </a:lnTo>
                <a:lnTo>
                  <a:pt x="958500" y="200741"/>
                </a:lnTo>
                <a:lnTo>
                  <a:pt x="968722" y="183386"/>
                </a:lnTo>
                <a:lnTo>
                  <a:pt x="973638" y="166303"/>
                </a:lnTo>
                <a:lnTo>
                  <a:pt x="973638" y="150035"/>
                </a:lnTo>
                <a:lnTo>
                  <a:pt x="956631" y="114752"/>
                </a:lnTo>
                <a:lnTo>
                  <a:pt x="916194" y="80646"/>
                </a:lnTo>
                <a:lnTo>
                  <a:pt x="865896" y="54146"/>
                </a:lnTo>
                <a:lnTo>
                  <a:pt x="808031" y="34830"/>
                </a:lnTo>
                <a:lnTo>
                  <a:pt x="738435" y="18954"/>
                </a:lnTo>
                <a:lnTo>
                  <a:pt x="665853" y="7968"/>
                </a:lnTo>
                <a:lnTo>
                  <a:pt x="622009" y="3802"/>
                </a:lnTo>
                <a:lnTo>
                  <a:pt x="575481" y="392"/>
                </a:lnTo>
                <a:lnTo>
                  <a:pt x="53347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7894" y="3437421"/>
            <a:ext cx="815340" cy="873760"/>
          </a:xfrm>
          <a:custGeom>
            <a:avLst/>
            <a:gdLst/>
            <a:ahLst/>
            <a:cxnLst/>
            <a:rect l="l" t="t" r="r" b="b"/>
            <a:pathLst>
              <a:path w="815339" h="873760">
                <a:moveTo>
                  <a:pt x="0" y="0"/>
                </a:moveTo>
                <a:lnTo>
                  <a:pt x="91855" y="170136"/>
                </a:lnTo>
                <a:lnTo>
                  <a:pt x="91856" y="739843"/>
                </a:lnTo>
                <a:lnTo>
                  <a:pt x="97124" y="762938"/>
                </a:lnTo>
                <a:lnTo>
                  <a:pt x="103950" y="775787"/>
                </a:lnTo>
                <a:lnTo>
                  <a:pt x="112632" y="789825"/>
                </a:lnTo>
                <a:lnTo>
                  <a:pt x="123614" y="796658"/>
                </a:lnTo>
                <a:lnTo>
                  <a:pt x="139490" y="809504"/>
                </a:lnTo>
                <a:lnTo>
                  <a:pt x="157299" y="818268"/>
                </a:lnTo>
                <a:lnTo>
                  <a:pt x="176963" y="827329"/>
                </a:lnTo>
                <a:lnTo>
                  <a:pt x="201891" y="836019"/>
                </a:lnTo>
                <a:lnTo>
                  <a:pt x="226446" y="845152"/>
                </a:lnTo>
                <a:lnTo>
                  <a:pt x="279789" y="857629"/>
                </a:lnTo>
                <a:lnTo>
                  <a:pt x="335755" y="866690"/>
                </a:lnTo>
                <a:lnTo>
                  <a:pt x="392053" y="872038"/>
                </a:lnTo>
                <a:lnTo>
                  <a:pt x="461649" y="873523"/>
                </a:lnTo>
                <a:lnTo>
                  <a:pt x="499131" y="872038"/>
                </a:lnTo>
                <a:lnTo>
                  <a:pt x="567913" y="866690"/>
                </a:lnTo>
                <a:lnTo>
                  <a:pt x="626894" y="857629"/>
                </a:lnTo>
                <a:lnTo>
                  <a:pt x="706290" y="836019"/>
                </a:lnTo>
                <a:lnTo>
                  <a:pt x="750949" y="818269"/>
                </a:lnTo>
                <a:lnTo>
                  <a:pt x="793255" y="787969"/>
                </a:lnTo>
                <a:lnTo>
                  <a:pt x="814845" y="743260"/>
                </a:lnTo>
                <a:lnTo>
                  <a:pt x="814845" y="133012"/>
                </a:lnTo>
                <a:lnTo>
                  <a:pt x="431012" y="133012"/>
                </a:lnTo>
                <a:lnTo>
                  <a:pt x="369799" y="130326"/>
                </a:lnTo>
                <a:lnTo>
                  <a:pt x="252951" y="114058"/>
                </a:lnTo>
                <a:lnTo>
                  <a:pt x="196623" y="99661"/>
                </a:lnTo>
                <a:lnTo>
                  <a:pt x="151956" y="85989"/>
                </a:lnTo>
                <a:lnTo>
                  <a:pt x="105880" y="62537"/>
                </a:lnTo>
                <a:lnTo>
                  <a:pt x="80131" y="37124"/>
                </a:lnTo>
                <a:lnTo>
                  <a:pt x="72566" y="31842"/>
                </a:lnTo>
                <a:lnTo>
                  <a:pt x="29454" y="9115"/>
                </a:lnTo>
                <a:lnTo>
                  <a:pt x="16247" y="5342"/>
                </a:lnTo>
                <a:lnTo>
                  <a:pt x="0" y="0"/>
                </a:lnTo>
                <a:close/>
              </a:path>
              <a:path w="815339" h="873760">
                <a:moveTo>
                  <a:pt x="814845" y="64016"/>
                </a:moveTo>
                <a:lnTo>
                  <a:pt x="743018" y="93564"/>
                </a:lnTo>
                <a:lnTo>
                  <a:pt x="697998" y="105305"/>
                </a:lnTo>
                <a:lnTo>
                  <a:pt x="648062" y="116654"/>
                </a:lnTo>
                <a:lnTo>
                  <a:pt x="598549" y="124229"/>
                </a:lnTo>
                <a:lnTo>
                  <a:pt x="544844" y="129602"/>
                </a:lnTo>
                <a:lnTo>
                  <a:pt x="488154" y="133012"/>
                </a:lnTo>
                <a:lnTo>
                  <a:pt x="814845" y="133012"/>
                </a:lnTo>
                <a:lnTo>
                  <a:pt x="814845" y="6401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5895" y="3272687"/>
            <a:ext cx="891540" cy="265430"/>
          </a:xfrm>
          <a:custGeom>
            <a:avLst/>
            <a:gdLst/>
            <a:ahLst/>
            <a:cxnLst/>
            <a:rect l="l" t="t" r="r" b="b"/>
            <a:pathLst>
              <a:path w="891539" h="265429">
                <a:moveTo>
                  <a:pt x="514262" y="0"/>
                </a:moveTo>
                <a:lnTo>
                  <a:pt x="460557" y="0"/>
                </a:lnTo>
                <a:lnTo>
                  <a:pt x="410622" y="2233"/>
                </a:lnTo>
                <a:lnTo>
                  <a:pt x="338432" y="9054"/>
                </a:lnTo>
                <a:lnTo>
                  <a:pt x="285150" y="18954"/>
                </a:lnTo>
                <a:lnTo>
                  <a:pt x="238622" y="30665"/>
                </a:lnTo>
                <a:lnTo>
                  <a:pt x="195884" y="45454"/>
                </a:lnTo>
                <a:lnTo>
                  <a:pt x="176592" y="53030"/>
                </a:lnTo>
                <a:lnTo>
                  <a:pt x="158415" y="64016"/>
                </a:lnTo>
                <a:lnTo>
                  <a:pt x="144465" y="76119"/>
                </a:lnTo>
                <a:lnTo>
                  <a:pt x="122872" y="81039"/>
                </a:lnTo>
                <a:lnTo>
                  <a:pt x="97943" y="87498"/>
                </a:lnTo>
                <a:lnTo>
                  <a:pt x="69969" y="95435"/>
                </a:lnTo>
                <a:lnTo>
                  <a:pt x="36284" y="104490"/>
                </a:lnTo>
                <a:lnTo>
                  <a:pt x="17362" y="110587"/>
                </a:lnTo>
                <a:lnTo>
                  <a:pt x="6826" y="115476"/>
                </a:lnTo>
                <a:lnTo>
                  <a:pt x="0" y="119279"/>
                </a:lnTo>
                <a:lnTo>
                  <a:pt x="0" y="123445"/>
                </a:lnTo>
                <a:lnTo>
                  <a:pt x="9423" y="126855"/>
                </a:lnTo>
                <a:lnTo>
                  <a:pt x="26861" y="131443"/>
                </a:lnTo>
                <a:lnTo>
                  <a:pt x="63513" y="141644"/>
                </a:lnTo>
                <a:lnTo>
                  <a:pt x="104770" y="155287"/>
                </a:lnTo>
                <a:lnTo>
                  <a:pt x="145949" y="181062"/>
                </a:lnTo>
                <a:lnTo>
                  <a:pt x="154630" y="190117"/>
                </a:lnTo>
                <a:lnTo>
                  <a:pt x="169026" y="200741"/>
                </a:lnTo>
                <a:lnTo>
                  <a:pt x="183790" y="209071"/>
                </a:lnTo>
                <a:lnTo>
                  <a:pt x="201894" y="216647"/>
                </a:lnTo>
                <a:lnTo>
                  <a:pt x="221187" y="223830"/>
                </a:lnTo>
                <a:lnTo>
                  <a:pt x="240847" y="231406"/>
                </a:lnTo>
                <a:lnTo>
                  <a:pt x="288859" y="243539"/>
                </a:lnTo>
                <a:lnTo>
                  <a:pt x="374708" y="257574"/>
                </a:lnTo>
                <a:lnTo>
                  <a:pt x="443942" y="262826"/>
                </a:lnTo>
                <a:lnTo>
                  <a:pt x="478348" y="265150"/>
                </a:lnTo>
                <a:lnTo>
                  <a:pt x="600865" y="260230"/>
                </a:lnTo>
                <a:lnTo>
                  <a:pt x="642025" y="256065"/>
                </a:lnTo>
                <a:lnTo>
                  <a:pt x="714667" y="243540"/>
                </a:lnTo>
                <a:lnTo>
                  <a:pt x="780041" y="225400"/>
                </a:lnTo>
                <a:lnTo>
                  <a:pt x="826931" y="206023"/>
                </a:lnTo>
                <a:lnTo>
                  <a:pt x="869690" y="175720"/>
                </a:lnTo>
                <a:lnTo>
                  <a:pt x="891280" y="140528"/>
                </a:lnTo>
                <a:lnTo>
                  <a:pt x="891280" y="128425"/>
                </a:lnTo>
                <a:lnTo>
                  <a:pt x="865528" y="84811"/>
                </a:lnTo>
                <a:lnTo>
                  <a:pt x="817885" y="54509"/>
                </a:lnTo>
                <a:lnTo>
                  <a:pt x="747927" y="30302"/>
                </a:lnTo>
                <a:lnTo>
                  <a:pt x="708606" y="20433"/>
                </a:lnTo>
                <a:lnTo>
                  <a:pt x="664731" y="12465"/>
                </a:lnTo>
                <a:lnTo>
                  <a:pt x="620163" y="7213"/>
                </a:lnTo>
                <a:lnTo>
                  <a:pt x="564137" y="1871"/>
                </a:lnTo>
                <a:lnTo>
                  <a:pt x="51426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750" y="3784033"/>
            <a:ext cx="723265" cy="527685"/>
          </a:xfrm>
          <a:custGeom>
            <a:avLst/>
            <a:gdLst/>
            <a:ahLst/>
            <a:cxnLst/>
            <a:rect l="l" t="t" r="r" b="b"/>
            <a:pathLst>
              <a:path w="723264" h="527685">
                <a:moveTo>
                  <a:pt x="0" y="0"/>
                </a:moveTo>
                <a:lnTo>
                  <a:pt x="0" y="393602"/>
                </a:lnTo>
                <a:lnTo>
                  <a:pt x="20405" y="442470"/>
                </a:lnTo>
                <a:lnTo>
                  <a:pt x="67669" y="472770"/>
                </a:lnTo>
                <a:lnTo>
                  <a:pt x="111965" y="490596"/>
                </a:lnTo>
                <a:lnTo>
                  <a:pt x="136882" y="499656"/>
                </a:lnTo>
                <a:lnTo>
                  <a:pt x="189441" y="511759"/>
                </a:lnTo>
                <a:lnTo>
                  <a:pt x="244623" y="520524"/>
                </a:lnTo>
                <a:lnTo>
                  <a:pt x="333879" y="527653"/>
                </a:lnTo>
                <a:lnTo>
                  <a:pt x="371301" y="527653"/>
                </a:lnTo>
                <a:lnTo>
                  <a:pt x="443942" y="523866"/>
                </a:lnTo>
                <a:lnTo>
                  <a:pt x="511608" y="515547"/>
                </a:lnTo>
                <a:lnTo>
                  <a:pt x="567545" y="503441"/>
                </a:lnTo>
                <a:lnTo>
                  <a:pt x="615188" y="488664"/>
                </a:lnTo>
                <a:lnTo>
                  <a:pt x="659847" y="470838"/>
                </a:lnTo>
                <a:lnTo>
                  <a:pt x="701399" y="441357"/>
                </a:lnTo>
                <a:lnTo>
                  <a:pt x="722990" y="397761"/>
                </a:lnTo>
                <a:lnTo>
                  <a:pt x="722989" y="422"/>
                </a:lnTo>
                <a:lnTo>
                  <a:pt x="0" y="0"/>
                </a:lnTo>
                <a:close/>
              </a:path>
            </a:pathLst>
          </a:custGeom>
          <a:solidFill>
            <a:srgbClr val="00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750" y="3654129"/>
            <a:ext cx="723900" cy="250825"/>
          </a:xfrm>
          <a:custGeom>
            <a:avLst/>
            <a:gdLst/>
            <a:ahLst/>
            <a:cxnLst/>
            <a:rect l="l" t="t" r="r" b="b"/>
            <a:pathLst>
              <a:path w="723900" h="250825">
                <a:moveTo>
                  <a:pt x="361500" y="0"/>
                </a:moveTo>
                <a:lnTo>
                  <a:pt x="296512" y="2018"/>
                </a:lnTo>
                <a:lnTo>
                  <a:pt x="235349" y="7837"/>
                </a:lnTo>
                <a:lnTo>
                  <a:pt x="179031" y="17104"/>
                </a:lnTo>
                <a:lnTo>
                  <a:pt x="128578" y="29466"/>
                </a:lnTo>
                <a:lnTo>
                  <a:pt x="85010" y="44570"/>
                </a:lnTo>
                <a:lnTo>
                  <a:pt x="49348" y="62063"/>
                </a:lnTo>
                <a:lnTo>
                  <a:pt x="5823" y="102804"/>
                </a:lnTo>
                <a:lnTo>
                  <a:pt x="0" y="125346"/>
                </a:lnTo>
                <a:lnTo>
                  <a:pt x="5823" y="147789"/>
                </a:lnTo>
                <a:lnTo>
                  <a:pt x="49348" y="188395"/>
                </a:lnTo>
                <a:lnTo>
                  <a:pt x="85010" y="205847"/>
                </a:lnTo>
                <a:lnTo>
                  <a:pt x="128578" y="220923"/>
                </a:lnTo>
                <a:lnTo>
                  <a:pt x="179031" y="233269"/>
                </a:lnTo>
                <a:lnTo>
                  <a:pt x="235349" y="242527"/>
                </a:lnTo>
                <a:lnTo>
                  <a:pt x="296512" y="248343"/>
                </a:lnTo>
                <a:lnTo>
                  <a:pt x="361501" y="250361"/>
                </a:lnTo>
                <a:lnTo>
                  <a:pt x="426596" y="248343"/>
                </a:lnTo>
                <a:lnTo>
                  <a:pt x="487842" y="242527"/>
                </a:lnTo>
                <a:lnTo>
                  <a:pt x="544222" y="233269"/>
                </a:lnTo>
                <a:lnTo>
                  <a:pt x="594718" y="220923"/>
                </a:lnTo>
                <a:lnTo>
                  <a:pt x="638314" y="205847"/>
                </a:lnTo>
                <a:lnTo>
                  <a:pt x="673992" y="188396"/>
                </a:lnTo>
                <a:lnTo>
                  <a:pt x="717528" y="147789"/>
                </a:lnTo>
                <a:lnTo>
                  <a:pt x="723351" y="125346"/>
                </a:lnTo>
                <a:lnTo>
                  <a:pt x="717528" y="102804"/>
                </a:lnTo>
                <a:lnTo>
                  <a:pt x="673992" y="62063"/>
                </a:lnTo>
                <a:lnTo>
                  <a:pt x="638314" y="44570"/>
                </a:lnTo>
                <a:lnTo>
                  <a:pt x="594718" y="29466"/>
                </a:lnTo>
                <a:lnTo>
                  <a:pt x="544222" y="17104"/>
                </a:lnTo>
                <a:lnTo>
                  <a:pt x="487842" y="7837"/>
                </a:lnTo>
                <a:lnTo>
                  <a:pt x="426596" y="2018"/>
                </a:lnTo>
                <a:lnTo>
                  <a:pt x="361500" y="0"/>
                </a:lnTo>
                <a:close/>
              </a:path>
            </a:pathLst>
          </a:custGeom>
          <a:solidFill>
            <a:srgbClr val="8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5870" y="3671575"/>
            <a:ext cx="669290" cy="219075"/>
          </a:xfrm>
          <a:custGeom>
            <a:avLst/>
            <a:gdLst/>
            <a:ahLst/>
            <a:cxnLst/>
            <a:rect l="l" t="t" r="r" b="b"/>
            <a:pathLst>
              <a:path w="669289" h="219075">
                <a:moveTo>
                  <a:pt x="334265" y="0"/>
                </a:moveTo>
                <a:lnTo>
                  <a:pt x="266918" y="2218"/>
                </a:lnTo>
                <a:lnTo>
                  <a:pt x="204182" y="8582"/>
                </a:lnTo>
                <a:lnTo>
                  <a:pt x="147403" y="18657"/>
                </a:lnTo>
                <a:lnTo>
                  <a:pt x="97928" y="32008"/>
                </a:lnTo>
                <a:lnTo>
                  <a:pt x="57104" y="48200"/>
                </a:lnTo>
                <a:lnTo>
                  <a:pt x="6793" y="87366"/>
                </a:lnTo>
                <a:lnTo>
                  <a:pt x="0" y="109470"/>
                </a:lnTo>
                <a:lnTo>
                  <a:pt x="6793" y="131455"/>
                </a:lnTo>
                <a:lnTo>
                  <a:pt x="57104" y="170467"/>
                </a:lnTo>
                <a:lnTo>
                  <a:pt x="97928" y="186616"/>
                </a:lnTo>
                <a:lnTo>
                  <a:pt x="147403" y="199941"/>
                </a:lnTo>
                <a:lnTo>
                  <a:pt x="204182" y="210002"/>
                </a:lnTo>
                <a:lnTo>
                  <a:pt x="266918" y="216361"/>
                </a:lnTo>
                <a:lnTo>
                  <a:pt x="334265" y="218579"/>
                </a:lnTo>
                <a:lnTo>
                  <a:pt x="401732" y="216361"/>
                </a:lnTo>
                <a:lnTo>
                  <a:pt x="464557" y="210002"/>
                </a:lnTo>
                <a:lnTo>
                  <a:pt x="521399" y="199941"/>
                </a:lnTo>
                <a:lnTo>
                  <a:pt x="570916" y="186616"/>
                </a:lnTo>
                <a:lnTo>
                  <a:pt x="611765" y="170467"/>
                </a:lnTo>
                <a:lnTo>
                  <a:pt x="662092" y="131455"/>
                </a:lnTo>
                <a:lnTo>
                  <a:pt x="668887" y="109470"/>
                </a:lnTo>
                <a:lnTo>
                  <a:pt x="662092" y="87366"/>
                </a:lnTo>
                <a:lnTo>
                  <a:pt x="611765" y="48200"/>
                </a:lnTo>
                <a:lnTo>
                  <a:pt x="570916" y="32008"/>
                </a:lnTo>
                <a:lnTo>
                  <a:pt x="521399" y="18657"/>
                </a:lnTo>
                <a:lnTo>
                  <a:pt x="464557" y="8582"/>
                </a:lnTo>
                <a:lnTo>
                  <a:pt x="401732" y="2218"/>
                </a:lnTo>
                <a:lnTo>
                  <a:pt x="33426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047" y="3224783"/>
            <a:ext cx="439420" cy="163195"/>
          </a:xfrm>
          <a:custGeom>
            <a:avLst/>
            <a:gdLst/>
            <a:ahLst/>
            <a:cxnLst/>
            <a:rect l="l" t="t" r="r" b="b"/>
            <a:pathLst>
              <a:path w="439419" h="163195">
                <a:moveTo>
                  <a:pt x="0" y="0"/>
                </a:moveTo>
                <a:lnTo>
                  <a:pt x="0" y="63373"/>
                </a:lnTo>
                <a:lnTo>
                  <a:pt x="430136" y="163067"/>
                </a:lnTo>
                <a:lnTo>
                  <a:pt x="427805" y="144236"/>
                </a:lnTo>
                <a:lnTo>
                  <a:pt x="431233" y="127952"/>
                </a:lnTo>
                <a:lnTo>
                  <a:pt x="436306" y="113383"/>
                </a:lnTo>
                <a:lnTo>
                  <a:pt x="438912" y="99694"/>
                </a:lnTo>
                <a:lnTo>
                  <a:pt x="0" y="0"/>
                </a:lnTo>
                <a:close/>
              </a:path>
            </a:pathLst>
          </a:custGeom>
          <a:solidFill>
            <a:srgbClr val="C3A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931" y="2743200"/>
            <a:ext cx="464819" cy="66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5025" y="4854527"/>
            <a:ext cx="1450795" cy="1726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7555" y="4352544"/>
            <a:ext cx="266700" cy="576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4143" y="2540047"/>
            <a:ext cx="794385" cy="944244"/>
          </a:xfrm>
          <a:custGeom>
            <a:avLst/>
            <a:gdLst/>
            <a:ahLst/>
            <a:cxnLst/>
            <a:rect l="l" t="t" r="r" b="b"/>
            <a:pathLst>
              <a:path w="794385" h="944245">
                <a:moveTo>
                  <a:pt x="522953" y="861012"/>
                </a:moveTo>
                <a:lnTo>
                  <a:pt x="202928" y="861012"/>
                </a:lnTo>
                <a:lnTo>
                  <a:pt x="208977" y="881647"/>
                </a:lnTo>
                <a:lnTo>
                  <a:pt x="219216" y="900461"/>
                </a:lnTo>
                <a:lnTo>
                  <a:pt x="233218" y="916822"/>
                </a:lnTo>
                <a:lnTo>
                  <a:pt x="250553" y="930100"/>
                </a:lnTo>
                <a:lnTo>
                  <a:pt x="287721" y="943816"/>
                </a:lnTo>
                <a:lnTo>
                  <a:pt x="325483" y="942578"/>
                </a:lnTo>
                <a:lnTo>
                  <a:pt x="359531" y="927385"/>
                </a:lnTo>
                <a:lnTo>
                  <a:pt x="385554" y="899239"/>
                </a:lnTo>
                <a:lnTo>
                  <a:pt x="438917" y="899239"/>
                </a:lnTo>
                <a:lnTo>
                  <a:pt x="479638" y="888369"/>
                </a:lnTo>
                <a:lnTo>
                  <a:pt x="517666" y="866346"/>
                </a:lnTo>
                <a:lnTo>
                  <a:pt x="522953" y="861012"/>
                </a:lnTo>
                <a:close/>
              </a:path>
              <a:path w="794385" h="944245">
                <a:moveTo>
                  <a:pt x="438917" y="899239"/>
                </a:moveTo>
                <a:lnTo>
                  <a:pt x="385554" y="899239"/>
                </a:lnTo>
                <a:lnTo>
                  <a:pt x="386697" y="899366"/>
                </a:lnTo>
                <a:lnTo>
                  <a:pt x="387967" y="899620"/>
                </a:lnTo>
                <a:lnTo>
                  <a:pt x="389110" y="899747"/>
                </a:lnTo>
                <a:lnTo>
                  <a:pt x="436177" y="899970"/>
                </a:lnTo>
                <a:lnTo>
                  <a:pt x="438917" y="899239"/>
                </a:lnTo>
                <a:close/>
              </a:path>
              <a:path w="794385" h="944245">
                <a:moveTo>
                  <a:pt x="371731" y="7874"/>
                </a:moveTo>
                <a:lnTo>
                  <a:pt x="352915" y="9858"/>
                </a:lnTo>
                <a:lnTo>
                  <a:pt x="313138" y="26247"/>
                </a:lnTo>
                <a:lnTo>
                  <a:pt x="284351" y="55721"/>
                </a:lnTo>
                <a:lnTo>
                  <a:pt x="269208" y="94172"/>
                </a:lnTo>
                <a:lnTo>
                  <a:pt x="270365" y="137493"/>
                </a:lnTo>
                <a:lnTo>
                  <a:pt x="259094" y="137773"/>
                </a:lnTo>
                <a:lnTo>
                  <a:pt x="195939" y="169183"/>
                </a:lnTo>
                <a:lnTo>
                  <a:pt x="172690" y="238375"/>
                </a:lnTo>
                <a:lnTo>
                  <a:pt x="183116" y="276304"/>
                </a:lnTo>
                <a:lnTo>
                  <a:pt x="174524" y="277584"/>
                </a:lnTo>
                <a:lnTo>
                  <a:pt x="111312" y="312064"/>
                </a:lnTo>
                <a:lnTo>
                  <a:pt x="87628" y="350647"/>
                </a:lnTo>
                <a:lnTo>
                  <a:pt x="80637" y="395777"/>
                </a:lnTo>
                <a:lnTo>
                  <a:pt x="92184" y="442420"/>
                </a:lnTo>
                <a:lnTo>
                  <a:pt x="69628" y="453268"/>
                </a:lnTo>
                <a:lnTo>
                  <a:pt x="32087" y="485300"/>
                </a:lnTo>
                <a:lnTo>
                  <a:pt x="1312" y="550788"/>
                </a:lnTo>
                <a:lnTo>
                  <a:pt x="0" y="597534"/>
                </a:lnTo>
                <a:lnTo>
                  <a:pt x="12970" y="642596"/>
                </a:lnTo>
                <a:lnTo>
                  <a:pt x="39241" y="682544"/>
                </a:lnTo>
                <a:lnTo>
                  <a:pt x="77833" y="713946"/>
                </a:lnTo>
                <a:lnTo>
                  <a:pt x="79103" y="715978"/>
                </a:lnTo>
                <a:lnTo>
                  <a:pt x="69634" y="736657"/>
                </a:lnTo>
                <a:lnTo>
                  <a:pt x="65451" y="758825"/>
                </a:lnTo>
                <a:lnTo>
                  <a:pt x="66602" y="781540"/>
                </a:lnTo>
                <a:lnTo>
                  <a:pt x="73134" y="803862"/>
                </a:lnTo>
                <a:lnTo>
                  <a:pt x="95397" y="836795"/>
                </a:lnTo>
                <a:lnTo>
                  <a:pt x="127220" y="858535"/>
                </a:lnTo>
                <a:lnTo>
                  <a:pt x="164449" y="867227"/>
                </a:lnTo>
                <a:lnTo>
                  <a:pt x="202928" y="861012"/>
                </a:lnTo>
                <a:lnTo>
                  <a:pt x="522953" y="861012"/>
                </a:lnTo>
                <a:lnTo>
                  <a:pt x="548434" y="835306"/>
                </a:lnTo>
                <a:lnTo>
                  <a:pt x="570115" y="796653"/>
                </a:lnTo>
                <a:lnTo>
                  <a:pt x="580880" y="751792"/>
                </a:lnTo>
                <a:lnTo>
                  <a:pt x="607982" y="751792"/>
                </a:lnTo>
                <a:lnTo>
                  <a:pt x="657336" y="738951"/>
                </a:lnTo>
                <a:lnTo>
                  <a:pt x="714122" y="692776"/>
                </a:lnTo>
                <a:lnTo>
                  <a:pt x="735006" y="651545"/>
                </a:lnTo>
                <a:lnTo>
                  <a:pt x="741938" y="605913"/>
                </a:lnTo>
                <a:lnTo>
                  <a:pt x="734385" y="559347"/>
                </a:lnTo>
                <a:lnTo>
                  <a:pt x="711817" y="515318"/>
                </a:lnTo>
                <a:lnTo>
                  <a:pt x="728117" y="508293"/>
                </a:lnTo>
                <a:lnTo>
                  <a:pt x="768586" y="474932"/>
                </a:lnTo>
                <a:lnTo>
                  <a:pt x="791250" y="429339"/>
                </a:lnTo>
                <a:lnTo>
                  <a:pt x="794066" y="379745"/>
                </a:lnTo>
                <a:lnTo>
                  <a:pt x="777855" y="332057"/>
                </a:lnTo>
                <a:lnTo>
                  <a:pt x="743440" y="292179"/>
                </a:lnTo>
                <a:lnTo>
                  <a:pt x="751715" y="274768"/>
                </a:lnTo>
                <a:lnTo>
                  <a:pt x="757632" y="256428"/>
                </a:lnTo>
                <a:lnTo>
                  <a:pt x="761121" y="237422"/>
                </a:lnTo>
                <a:lnTo>
                  <a:pt x="762109" y="218011"/>
                </a:lnTo>
                <a:lnTo>
                  <a:pt x="753560" y="169716"/>
                </a:lnTo>
                <a:lnTo>
                  <a:pt x="731142" y="127432"/>
                </a:lnTo>
                <a:lnTo>
                  <a:pt x="697415" y="93726"/>
                </a:lnTo>
                <a:lnTo>
                  <a:pt x="654942" y="71162"/>
                </a:lnTo>
                <a:lnTo>
                  <a:pt x="606280" y="62309"/>
                </a:lnTo>
                <a:lnTo>
                  <a:pt x="603359" y="57356"/>
                </a:lnTo>
                <a:lnTo>
                  <a:pt x="600311" y="52657"/>
                </a:lnTo>
                <a:lnTo>
                  <a:pt x="596755" y="48085"/>
                </a:lnTo>
                <a:lnTo>
                  <a:pt x="566236" y="21161"/>
                </a:lnTo>
                <a:lnTo>
                  <a:pt x="426702" y="21161"/>
                </a:lnTo>
                <a:lnTo>
                  <a:pt x="409029" y="13573"/>
                </a:lnTo>
                <a:lnTo>
                  <a:pt x="390571" y="9128"/>
                </a:lnTo>
                <a:lnTo>
                  <a:pt x="371731" y="7874"/>
                </a:lnTo>
                <a:close/>
              </a:path>
              <a:path w="794385" h="944245">
                <a:moveTo>
                  <a:pt x="607982" y="751792"/>
                </a:moveTo>
                <a:lnTo>
                  <a:pt x="580880" y="751792"/>
                </a:lnTo>
                <a:lnTo>
                  <a:pt x="607286" y="751909"/>
                </a:lnTo>
                <a:lnTo>
                  <a:pt x="607982" y="751792"/>
                </a:lnTo>
                <a:close/>
              </a:path>
              <a:path w="794385" h="944245">
                <a:moveTo>
                  <a:pt x="516015" y="0"/>
                </a:moveTo>
                <a:lnTo>
                  <a:pt x="469704" y="1490"/>
                </a:lnTo>
                <a:lnTo>
                  <a:pt x="426702" y="21161"/>
                </a:lnTo>
                <a:lnTo>
                  <a:pt x="566236" y="21161"/>
                </a:lnTo>
                <a:lnTo>
                  <a:pt x="560183" y="15821"/>
                </a:lnTo>
                <a:lnTo>
                  <a:pt x="51601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4538" y="3408092"/>
            <a:ext cx="120808" cy="185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8228" y="752855"/>
            <a:ext cx="1530096" cy="2798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6453" y="2958845"/>
            <a:ext cx="3321685" cy="16179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79730" marR="5080" indent="-367665">
              <a:lnSpc>
                <a:spcPct val="90000"/>
              </a:lnSpc>
              <a:spcBef>
                <a:spcPts val="320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É a temperatura mínima na  qual os gases  desprendidos dos  combustíveis, ao entrar em  contato com uma fonte de  </a:t>
            </a:r>
            <a:r>
              <a:rPr sz="1900" spc="-20" dirty="0">
                <a:solidFill>
                  <a:srgbClr val="0033CC"/>
                </a:solidFill>
                <a:latin typeface="Arial"/>
                <a:cs typeface="Arial"/>
              </a:rPr>
              <a:t>calor,</a:t>
            </a:r>
            <a:r>
              <a:rPr sz="19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queimam.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2747" y="702563"/>
            <a:ext cx="6262115" cy="51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047" y="3227832"/>
            <a:ext cx="439420" cy="163195"/>
          </a:xfrm>
          <a:custGeom>
            <a:avLst/>
            <a:gdLst/>
            <a:ahLst/>
            <a:cxnLst/>
            <a:rect l="l" t="t" r="r" b="b"/>
            <a:pathLst>
              <a:path w="439419" h="163195">
                <a:moveTo>
                  <a:pt x="0" y="0"/>
                </a:moveTo>
                <a:lnTo>
                  <a:pt x="0" y="63372"/>
                </a:lnTo>
                <a:lnTo>
                  <a:pt x="430136" y="163067"/>
                </a:lnTo>
                <a:lnTo>
                  <a:pt x="427805" y="144236"/>
                </a:lnTo>
                <a:lnTo>
                  <a:pt x="431233" y="127952"/>
                </a:lnTo>
                <a:lnTo>
                  <a:pt x="436306" y="113383"/>
                </a:lnTo>
                <a:lnTo>
                  <a:pt x="438912" y="99694"/>
                </a:lnTo>
                <a:lnTo>
                  <a:pt x="0" y="0"/>
                </a:lnTo>
                <a:close/>
              </a:path>
            </a:pathLst>
          </a:custGeom>
          <a:solidFill>
            <a:srgbClr val="C3A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931" y="2746248"/>
            <a:ext cx="464819" cy="66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6043" y="3358056"/>
            <a:ext cx="1196975" cy="1219835"/>
          </a:xfrm>
          <a:custGeom>
            <a:avLst/>
            <a:gdLst/>
            <a:ahLst/>
            <a:cxnLst/>
            <a:rect l="l" t="t" r="r" b="b"/>
            <a:pathLst>
              <a:path w="1196975" h="1219835">
                <a:moveTo>
                  <a:pt x="655594" y="0"/>
                </a:moveTo>
                <a:lnTo>
                  <a:pt x="602158" y="439"/>
                </a:lnTo>
                <a:lnTo>
                  <a:pt x="547388" y="3009"/>
                </a:lnTo>
                <a:lnTo>
                  <a:pt x="487468" y="7676"/>
                </a:lnTo>
                <a:lnTo>
                  <a:pt x="379150" y="22488"/>
                </a:lnTo>
                <a:lnTo>
                  <a:pt x="335005" y="31787"/>
                </a:lnTo>
                <a:lnTo>
                  <a:pt x="261602" y="51773"/>
                </a:lnTo>
                <a:lnTo>
                  <a:pt x="204431" y="77643"/>
                </a:lnTo>
                <a:lnTo>
                  <a:pt x="116165" y="100604"/>
                </a:lnTo>
                <a:lnTo>
                  <a:pt x="32552" y="126068"/>
                </a:lnTo>
                <a:lnTo>
                  <a:pt x="455" y="154948"/>
                </a:lnTo>
                <a:lnTo>
                  <a:pt x="0" y="162928"/>
                </a:lnTo>
                <a:lnTo>
                  <a:pt x="1823" y="173175"/>
                </a:lnTo>
                <a:lnTo>
                  <a:pt x="8388" y="184639"/>
                </a:lnTo>
                <a:lnTo>
                  <a:pt x="30181" y="202054"/>
                </a:lnTo>
                <a:lnTo>
                  <a:pt x="65012" y="230427"/>
                </a:lnTo>
                <a:lnTo>
                  <a:pt x="171425" y="421457"/>
                </a:lnTo>
                <a:lnTo>
                  <a:pt x="171425" y="1044466"/>
                </a:lnTo>
                <a:lnTo>
                  <a:pt x="176076" y="1059775"/>
                </a:lnTo>
                <a:lnTo>
                  <a:pt x="191395" y="1097555"/>
                </a:lnTo>
                <a:lnTo>
                  <a:pt x="228596" y="1131919"/>
                </a:lnTo>
                <a:lnTo>
                  <a:pt x="276466" y="1157799"/>
                </a:lnTo>
                <a:lnTo>
                  <a:pt x="341482" y="1179432"/>
                </a:lnTo>
                <a:lnTo>
                  <a:pt x="385265" y="1191748"/>
                </a:lnTo>
                <a:lnTo>
                  <a:pt x="418172" y="1197738"/>
                </a:lnTo>
                <a:lnTo>
                  <a:pt x="464196" y="1205311"/>
                </a:lnTo>
                <a:lnTo>
                  <a:pt x="499511" y="1211718"/>
                </a:lnTo>
                <a:lnTo>
                  <a:pt x="538087" y="1215546"/>
                </a:lnTo>
                <a:lnTo>
                  <a:pt x="569252" y="1217626"/>
                </a:lnTo>
                <a:lnTo>
                  <a:pt x="619390" y="1219373"/>
                </a:lnTo>
                <a:lnTo>
                  <a:pt x="704399" y="1219373"/>
                </a:lnTo>
                <a:lnTo>
                  <a:pt x="752721" y="1215546"/>
                </a:lnTo>
                <a:lnTo>
                  <a:pt x="785738" y="1213798"/>
                </a:lnTo>
                <a:lnTo>
                  <a:pt x="828947" y="1209554"/>
                </a:lnTo>
                <a:lnTo>
                  <a:pt x="896798" y="1197739"/>
                </a:lnTo>
                <a:lnTo>
                  <a:pt x="964167" y="1182012"/>
                </a:lnTo>
                <a:lnTo>
                  <a:pt x="1023161" y="1163788"/>
                </a:lnTo>
                <a:lnTo>
                  <a:pt x="1064554" y="1143820"/>
                </a:lnTo>
                <a:lnTo>
                  <a:pt x="1106428" y="1115775"/>
                </a:lnTo>
                <a:lnTo>
                  <a:pt x="1135221" y="1077583"/>
                </a:lnTo>
                <a:lnTo>
                  <a:pt x="1141262" y="1061439"/>
                </a:lnTo>
                <a:lnTo>
                  <a:pt x="1141261" y="255451"/>
                </a:lnTo>
                <a:lnTo>
                  <a:pt x="1158382" y="242736"/>
                </a:lnTo>
                <a:lnTo>
                  <a:pt x="1177911" y="224915"/>
                </a:lnTo>
                <a:lnTo>
                  <a:pt x="1190473" y="205470"/>
                </a:lnTo>
                <a:lnTo>
                  <a:pt x="1196513" y="186330"/>
                </a:lnTo>
                <a:lnTo>
                  <a:pt x="1196513" y="168102"/>
                </a:lnTo>
                <a:lnTo>
                  <a:pt x="1175613" y="128571"/>
                </a:lnTo>
                <a:lnTo>
                  <a:pt x="1125920" y="90358"/>
                </a:lnTo>
                <a:lnTo>
                  <a:pt x="1064109" y="60667"/>
                </a:lnTo>
                <a:lnTo>
                  <a:pt x="1027830" y="48763"/>
                </a:lnTo>
                <a:lnTo>
                  <a:pt x="950678" y="28879"/>
                </a:lnTo>
                <a:lnTo>
                  <a:pt x="907470" y="21236"/>
                </a:lnTo>
                <a:lnTo>
                  <a:pt x="863335" y="14405"/>
                </a:lnTo>
                <a:lnTo>
                  <a:pt x="818274" y="8927"/>
                </a:lnTo>
                <a:lnTo>
                  <a:pt x="764393" y="4260"/>
                </a:lnTo>
                <a:lnTo>
                  <a:pt x="707215" y="439"/>
                </a:lnTo>
                <a:lnTo>
                  <a:pt x="65559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2243" y="3563019"/>
            <a:ext cx="1001394" cy="979169"/>
          </a:xfrm>
          <a:custGeom>
            <a:avLst/>
            <a:gdLst/>
            <a:ahLst/>
            <a:cxnLst/>
            <a:rect l="l" t="t" r="r" b="b"/>
            <a:pathLst>
              <a:path w="1001395" h="979170">
                <a:moveTo>
                  <a:pt x="0" y="0"/>
                </a:moveTo>
                <a:lnTo>
                  <a:pt x="112882" y="190624"/>
                </a:lnTo>
                <a:lnTo>
                  <a:pt x="112882" y="828935"/>
                </a:lnTo>
                <a:lnTo>
                  <a:pt x="119356" y="854812"/>
                </a:lnTo>
                <a:lnTo>
                  <a:pt x="127746" y="869207"/>
                </a:lnTo>
                <a:lnTo>
                  <a:pt x="138414" y="884936"/>
                </a:lnTo>
                <a:lnTo>
                  <a:pt x="151911" y="892592"/>
                </a:lnTo>
                <a:lnTo>
                  <a:pt x="171421" y="906984"/>
                </a:lnTo>
                <a:lnTo>
                  <a:pt x="193307" y="916804"/>
                </a:lnTo>
                <a:lnTo>
                  <a:pt x="217471" y="926956"/>
                </a:lnTo>
                <a:lnTo>
                  <a:pt x="248106" y="936692"/>
                </a:lnTo>
                <a:lnTo>
                  <a:pt x="278282" y="946925"/>
                </a:lnTo>
                <a:lnTo>
                  <a:pt x="343835" y="960905"/>
                </a:lnTo>
                <a:lnTo>
                  <a:pt x="412613" y="971057"/>
                </a:lnTo>
                <a:lnTo>
                  <a:pt x="481798" y="977049"/>
                </a:lnTo>
                <a:lnTo>
                  <a:pt x="521856" y="978713"/>
                </a:lnTo>
                <a:lnTo>
                  <a:pt x="567325" y="978713"/>
                </a:lnTo>
                <a:lnTo>
                  <a:pt x="613387" y="977049"/>
                </a:lnTo>
                <a:lnTo>
                  <a:pt x="656521" y="974469"/>
                </a:lnTo>
                <a:lnTo>
                  <a:pt x="697913" y="971057"/>
                </a:lnTo>
                <a:lnTo>
                  <a:pt x="740232" y="965565"/>
                </a:lnTo>
                <a:lnTo>
                  <a:pt x="808973" y="952836"/>
                </a:lnTo>
                <a:lnTo>
                  <a:pt x="867967" y="936692"/>
                </a:lnTo>
                <a:lnTo>
                  <a:pt x="922848" y="916805"/>
                </a:lnTo>
                <a:lnTo>
                  <a:pt x="974839" y="882856"/>
                </a:lnTo>
                <a:lnTo>
                  <a:pt x="1001372" y="832763"/>
                </a:lnTo>
                <a:lnTo>
                  <a:pt x="1001372" y="149030"/>
                </a:lnTo>
                <a:lnTo>
                  <a:pt x="529675" y="149030"/>
                </a:lnTo>
                <a:lnTo>
                  <a:pt x="454450" y="146020"/>
                </a:lnTo>
                <a:lnTo>
                  <a:pt x="310854" y="127793"/>
                </a:lnTo>
                <a:lnTo>
                  <a:pt x="241632" y="111662"/>
                </a:lnTo>
                <a:lnTo>
                  <a:pt x="186740" y="96343"/>
                </a:lnTo>
                <a:lnTo>
                  <a:pt x="130117" y="70068"/>
                </a:lnTo>
                <a:lnTo>
                  <a:pt x="98474" y="41594"/>
                </a:lnTo>
                <a:lnTo>
                  <a:pt x="89177" y="35676"/>
                </a:lnTo>
                <a:lnTo>
                  <a:pt x="50149" y="15724"/>
                </a:lnTo>
                <a:lnTo>
                  <a:pt x="19966" y="5985"/>
                </a:lnTo>
                <a:lnTo>
                  <a:pt x="0" y="0"/>
                </a:lnTo>
                <a:close/>
              </a:path>
              <a:path w="1001395" h="979170">
                <a:moveTo>
                  <a:pt x="1001372" y="71725"/>
                </a:moveTo>
                <a:lnTo>
                  <a:pt x="964611" y="87450"/>
                </a:lnTo>
                <a:lnTo>
                  <a:pt x="913102" y="104831"/>
                </a:lnTo>
                <a:lnTo>
                  <a:pt x="857776" y="117986"/>
                </a:lnTo>
                <a:lnTo>
                  <a:pt x="796410" y="130701"/>
                </a:lnTo>
                <a:lnTo>
                  <a:pt x="735563" y="139189"/>
                </a:lnTo>
                <a:lnTo>
                  <a:pt x="669565" y="145209"/>
                </a:lnTo>
                <a:lnTo>
                  <a:pt x="599898" y="149030"/>
                </a:lnTo>
                <a:lnTo>
                  <a:pt x="1001372" y="149030"/>
                </a:lnTo>
                <a:lnTo>
                  <a:pt x="1001372" y="7172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0630" y="3378448"/>
            <a:ext cx="1095375" cy="297180"/>
          </a:xfrm>
          <a:custGeom>
            <a:avLst/>
            <a:gdLst/>
            <a:ahLst/>
            <a:cxnLst/>
            <a:rect l="l" t="t" r="r" b="b"/>
            <a:pathLst>
              <a:path w="1095375" h="297179">
                <a:moveTo>
                  <a:pt x="631982" y="0"/>
                </a:moveTo>
                <a:lnTo>
                  <a:pt x="565983" y="0"/>
                </a:lnTo>
                <a:lnTo>
                  <a:pt x="504617" y="2502"/>
                </a:lnTo>
                <a:lnTo>
                  <a:pt x="415903" y="10144"/>
                </a:lnTo>
                <a:lnTo>
                  <a:pt x="350424" y="21236"/>
                </a:lnTo>
                <a:lnTo>
                  <a:pt x="293245" y="34357"/>
                </a:lnTo>
                <a:lnTo>
                  <a:pt x="240724" y="50927"/>
                </a:lnTo>
                <a:lnTo>
                  <a:pt x="217015" y="59415"/>
                </a:lnTo>
                <a:lnTo>
                  <a:pt x="194678" y="71725"/>
                </a:lnTo>
                <a:lnTo>
                  <a:pt x="177535" y="85285"/>
                </a:lnTo>
                <a:lnTo>
                  <a:pt x="150999" y="90797"/>
                </a:lnTo>
                <a:lnTo>
                  <a:pt x="120364" y="98034"/>
                </a:lnTo>
                <a:lnTo>
                  <a:pt x="85986" y="106928"/>
                </a:lnTo>
                <a:lnTo>
                  <a:pt x="44590" y="117073"/>
                </a:lnTo>
                <a:lnTo>
                  <a:pt x="21337" y="123904"/>
                </a:lnTo>
                <a:lnTo>
                  <a:pt x="8389" y="129382"/>
                </a:lnTo>
                <a:lnTo>
                  <a:pt x="0" y="133643"/>
                </a:lnTo>
                <a:lnTo>
                  <a:pt x="0" y="138310"/>
                </a:lnTo>
                <a:lnTo>
                  <a:pt x="11580" y="142131"/>
                </a:lnTo>
                <a:lnTo>
                  <a:pt x="33010" y="147271"/>
                </a:lnTo>
                <a:lnTo>
                  <a:pt x="78052" y="158701"/>
                </a:lnTo>
                <a:lnTo>
                  <a:pt x="128753" y="173986"/>
                </a:lnTo>
                <a:lnTo>
                  <a:pt x="168234" y="191808"/>
                </a:lnTo>
                <a:lnTo>
                  <a:pt x="179358" y="202866"/>
                </a:lnTo>
                <a:lnTo>
                  <a:pt x="190027" y="213011"/>
                </a:lnTo>
                <a:lnTo>
                  <a:pt x="207718" y="224914"/>
                </a:lnTo>
                <a:lnTo>
                  <a:pt x="225861" y="234248"/>
                </a:lnTo>
                <a:lnTo>
                  <a:pt x="248110" y="242736"/>
                </a:lnTo>
                <a:lnTo>
                  <a:pt x="271819" y="250784"/>
                </a:lnTo>
                <a:lnTo>
                  <a:pt x="295980" y="259272"/>
                </a:lnTo>
                <a:lnTo>
                  <a:pt x="354982" y="272867"/>
                </a:lnTo>
                <a:lnTo>
                  <a:pt x="460483" y="288591"/>
                </a:lnTo>
                <a:lnTo>
                  <a:pt x="504136" y="292818"/>
                </a:lnTo>
                <a:lnTo>
                  <a:pt x="545565" y="294475"/>
                </a:lnTo>
                <a:lnTo>
                  <a:pt x="587847" y="297079"/>
                </a:lnTo>
                <a:lnTo>
                  <a:pt x="631537" y="297079"/>
                </a:lnTo>
                <a:lnTo>
                  <a:pt x="738409" y="291567"/>
                </a:lnTo>
                <a:lnTo>
                  <a:pt x="788991" y="286901"/>
                </a:lnTo>
                <a:lnTo>
                  <a:pt x="828939" y="281321"/>
                </a:lnTo>
                <a:lnTo>
                  <a:pt x="878261" y="272867"/>
                </a:lnTo>
                <a:lnTo>
                  <a:pt x="919580" y="263127"/>
                </a:lnTo>
                <a:lnTo>
                  <a:pt x="958601" y="252543"/>
                </a:lnTo>
                <a:lnTo>
                  <a:pt x="1016224" y="230832"/>
                </a:lnTo>
                <a:lnTo>
                  <a:pt x="1053911" y="208784"/>
                </a:lnTo>
                <a:lnTo>
                  <a:pt x="1091116" y="171417"/>
                </a:lnTo>
                <a:lnTo>
                  <a:pt x="1095303" y="157450"/>
                </a:lnTo>
                <a:lnTo>
                  <a:pt x="1095303" y="143890"/>
                </a:lnTo>
                <a:lnTo>
                  <a:pt x="1063657" y="95025"/>
                </a:lnTo>
                <a:lnTo>
                  <a:pt x="1005107" y="61073"/>
                </a:lnTo>
                <a:lnTo>
                  <a:pt x="966531" y="46700"/>
                </a:lnTo>
                <a:lnTo>
                  <a:pt x="919135" y="33952"/>
                </a:lnTo>
                <a:lnTo>
                  <a:pt x="870813" y="22893"/>
                </a:lnTo>
                <a:lnTo>
                  <a:pt x="816895" y="13966"/>
                </a:lnTo>
                <a:lnTo>
                  <a:pt x="762125" y="8082"/>
                </a:lnTo>
                <a:lnTo>
                  <a:pt x="693274" y="2096"/>
                </a:lnTo>
                <a:lnTo>
                  <a:pt x="63198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5126" y="3951370"/>
            <a:ext cx="889000" cy="591820"/>
          </a:xfrm>
          <a:custGeom>
            <a:avLst/>
            <a:gdLst/>
            <a:ahLst/>
            <a:cxnLst/>
            <a:rect l="l" t="t" r="r" b="b"/>
            <a:pathLst>
              <a:path w="889000" h="591820">
                <a:moveTo>
                  <a:pt x="0" y="0"/>
                </a:moveTo>
                <a:lnTo>
                  <a:pt x="0" y="441000"/>
                </a:lnTo>
                <a:lnTo>
                  <a:pt x="14407" y="480856"/>
                </a:lnTo>
                <a:lnTo>
                  <a:pt x="61366" y="519965"/>
                </a:lnTo>
                <a:lnTo>
                  <a:pt x="106868" y="539853"/>
                </a:lnTo>
                <a:lnTo>
                  <a:pt x="137595" y="549673"/>
                </a:lnTo>
                <a:lnTo>
                  <a:pt x="168215" y="559825"/>
                </a:lnTo>
                <a:lnTo>
                  <a:pt x="232806" y="573386"/>
                </a:lnTo>
                <a:lnTo>
                  <a:pt x="300620" y="583206"/>
                </a:lnTo>
                <a:lnTo>
                  <a:pt x="410308" y="591194"/>
                </a:lnTo>
                <a:lnTo>
                  <a:pt x="456295" y="591194"/>
                </a:lnTo>
                <a:lnTo>
                  <a:pt x="545565" y="586950"/>
                </a:lnTo>
                <a:lnTo>
                  <a:pt x="586847" y="583206"/>
                </a:lnTo>
                <a:lnTo>
                  <a:pt x="628721" y="577630"/>
                </a:lnTo>
                <a:lnTo>
                  <a:pt x="697461" y="564066"/>
                </a:lnTo>
                <a:lnTo>
                  <a:pt x="756011" y="547509"/>
                </a:lnTo>
                <a:lnTo>
                  <a:pt x="810892" y="527537"/>
                </a:lnTo>
                <a:lnTo>
                  <a:pt x="849024" y="504241"/>
                </a:lnTo>
                <a:lnTo>
                  <a:pt x="883375" y="465629"/>
                </a:lnTo>
                <a:lnTo>
                  <a:pt x="888489" y="445660"/>
                </a:lnTo>
                <a:lnTo>
                  <a:pt x="888489" y="473"/>
                </a:lnTo>
                <a:lnTo>
                  <a:pt x="0" y="0"/>
                </a:lnTo>
                <a:close/>
              </a:path>
            </a:pathLst>
          </a:custGeom>
          <a:solidFill>
            <a:srgbClr val="00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5126" y="3805823"/>
            <a:ext cx="889000" cy="280670"/>
          </a:xfrm>
          <a:custGeom>
            <a:avLst/>
            <a:gdLst/>
            <a:ahLst/>
            <a:cxnLst/>
            <a:rect l="l" t="t" r="r" b="b"/>
            <a:pathLst>
              <a:path w="889000" h="280670">
                <a:moveTo>
                  <a:pt x="444252" y="0"/>
                </a:moveTo>
                <a:lnTo>
                  <a:pt x="372183" y="1836"/>
                </a:lnTo>
                <a:lnTo>
                  <a:pt x="303819" y="7155"/>
                </a:lnTo>
                <a:lnTo>
                  <a:pt x="240076" y="15667"/>
                </a:lnTo>
                <a:lnTo>
                  <a:pt x="181866" y="27083"/>
                </a:lnTo>
                <a:lnTo>
                  <a:pt x="130104" y="41116"/>
                </a:lnTo>
                <a:lnTo>
                  <a:pt x="85704" y="57478"/>
                </a:lnTo>
                <a:lnTo>
                  <a:pt x="49579" y="75879"/>
                </a:lnTo>
                <a:lnTo>
                  <a:pt x="5813" y="117649"/>
                </a:lnTo>
                <a:lnTo>
                  <a:pt x="0" y="140440"/>
                </a:lnTo>
                <a:lnTo>
                  <a:pt x="5813" y="163131"/>
                </a:lnTo>
                <a:lnTo>
                  <a:pt x="49579" y="204757"/>
                </a:lnTo>
                <a:lnTo>
                  <a:pt x="85704" y="223111"/>
                </a:lnTo>
                <a:lnTo>
                  <a:pt x="130104" y="239439"/>
                </a:lnTo>
                <a:lnTo>
                  <a:pt x="181866" y="253449"/>
                </a:lnTo>
                <a:lnTo>
                  <a:pt x="240076" y="264852"/>
                </a:lnTo>
                <a:lnTo>
                  <a:pt x="303820" y="273357"/>
                </a:lnTo>
                <a:lnTo>
                  <a:pt x="372183" y="278673"/>
                </a:lnTo>
                <a:lnTo>
                  <a:pt x="444252" y="280509"/>
                </a:lnTo>
                <a:lnTo>
                  <a:pt x="516441" y="278673"/>
                </a:lnTo>
                <a:lnTo>
                  <a:pt x="584899" y="273357"/>
                </a:lnTo>
                <a:lnTo>
                  <a:pt x="648716" y="264852"/>
                </a:lnTo>
                <a:lnTo>
                  <a:pt x="706980" y="253449"/>
                </a:lnTo>
                <a:lnTo>
                  <a:pt x="758781" y="239439"/>
                </a:lnTo>
                <a:lnTo>
                  <a:pt x="803206" y="223111"/>
                </a:lnTo>
                <a:lnTo>
                  <a:pt x="839345" y="204757"/>
                </a:lnTo>
                <a:lnTo>
                  <a:pt x="883120" y="163131"/>
                </a:lnTo>
                <a:lnTo>
                  <a:pt x="888934" y="140440"/>
                </a:lnTo>
                <a:lnTo>
                  <a:pt x="883120" y="117649"/>
                </a:lnTo>
                <a:lnTo>
                  <a:pt x="839345" y="75879"/>
                </a:lnTo>
                <a:lnTo>
                  <a:pt x="803206" y="57478"/>
                </a:lnTo>
                <a:lnTo>
                  <a:pt x="758781" y="41116"/>
                </a:lnTo>
                <a:lnTo>
                  <a:pt x="706980" y="27083"/>
                </a:lnTo>
                <a:lnTo>
                  <a:pt x="648716" y="15667"/>
                </a:lnTo>
                <a:lnTo>
                  <a:pt x="584899" y="7155"/>
                </a:lnTo>
                <a:lnTo>
                  <a:pt x="516441" y="1836"/>
                </a:lnTo>
                <a:lnTo>
                  <a:pt x="444252" y="0"/>
                </a:lnTo>
                <a:close/>
              </a:path>
            </a:pathLst>
          </a:custGeom>
          <a:solidFill>
            <a:srgbClr val="8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7225" y="3825369"/>
            <a:ext cx="822325" cy="245110"/>
          </a:xfrm>
          <a:custGeom>
            <a:avLst/>
            <a:gdLst/>
            <a:ahLst/>
            <a:cxnLst/>
            <a:rect l="l" t="t" r="r" b="b"/>
            <a:pathLst>
              <a:path w="822325" h="245110">
                <a:moveTo>
                  <a:pt x="410782" y="0"/>
                </a:moveTo>
                <a:lnTo>
                  <a:pt x="344171" y="1600"/>
                </a:lnTo>
                <a:lnTo>
                  <a:pt x="280974" y="6237"/>
                </a:lnTo>
                <a:lnTo>
                  <a:pt x="222039" y="13659"/>
                </a:lnTo>
                <a:lnTo>
                  <a:pt x="168214" y="23617"/>
                </a:lnTo>
                <a:lnTo>
                  <a:pt x="120345" y="35862"/>
                </a:lnTo>
                <a:lnTo>
                  <a:pt x="79280" y="50144"/>
                </a:lnTo>
                <a:lnTo>
                  <a:pt x="20949" y="83822"/>
                </a:lnTo>
                <a:lnTo>
                  <a:pt x="0" y="122653"/>
                </a:lnTo>
                <a:lnTo>
                  <a:pt x="5378" y="142478"/>
                </a:lnTo>
                <a:lnTo>
                  <a:pt x="45866" y="178825"/>
                </a:lnTo>
                <a:lnTo>
                  <a:pt x="120345" y="209088"/>
                </a:lnTo>
                <a:lnTo>
                  <a:pt x="168214" y="221308"/>
                </a:lnTo>
                <a:lnTo>
                  <a:pt x="222040" y="231252"/>
                </a:lnTo>
                <a:lnTo>
                  <a:pt x="280974" y="238666"/>
                </a:lnTo>
                <a:lnTo>
                  <a:pt x="344171" y="243300"/>
                </a:lnTo>
                <a:lnTo>
                  <a:pt x="410782" y="244900"/>
                </a:lnTo>
                <a:lnTo>
                  <a:pt x="477514" y="243300"/>
                </a:lnTo>
                <a:lnTo>
                  <a:pt x="540806" y="238666"/>
                </a:lnTo>
                <a:lnTo>
                  <a:pt x="599815" y="231252"/>
                </a:lnTo>
                <a:lnTo>
                  <a:pt x="653696" y="221309"/>
                </a:lnTo>
                <a:lnTo>
                  <a:pt x="701604" y="209088"/>
                </a:lnTo>
                <a:lnTo>
                  <a:pt x="742695" y="194843"/>
                </a:lnTo>
                <a:lnTo>
                  <a:pt x="801049" y="161286"/>
                </a:lnTo>
                <a:lnTo>
                  <a:pt x="822002" y="122653"/>
                </a:lnTo>
                <a:lnTo>
                  <a:pt x="816623" y="102718"/>
                </a:lnTo>
                <a:lnTo>
                  <a:pt x="776125" y="66214"/>
                </a:lnTo>
                <a:lnTo>
                  <a:pt x="701604" y="35862"/>
                </a:lnTo>
                <a:lnTo>
                  <a:pt x="653696" y="23617"/>
                </a:lnTo>
                <a:lnTo>
                  <a:pt x="599815" y="13659"/>
                </a:lnTo>
                <a:lnTo>
                  <a:pt x="540806" y="6237"/>
                </a:lnTo>
                <a:lnTo>
                  <a:pt x="477514" y="1600"/>
                </a:lnTo>
                <a:lnTo>
                  <a:pt x="41078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2773" y="4996258"/>
            <a:ext cx="1450795" cy="1726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3779" y="4488179"/>
            <a:ext cx="266700" cy="577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4143" y="2674937"/>
            <a:ext cx="794385" cy="944244"/>
          </a:xfrm>
          <a:custGeom>
            <a:avLst/>
            <a:gdLst/>
            <a:ahLst/>
            <a:cxnLst/>
            <a:rect l="l" t="t" r="r" b="b"/>
            <a:pathLst>
              <a:path w="794385" h="944245">
                <a:moveTo>
                  <a:pt x="523017" y="860996"/>
                </a:moveTo>
                <a:lnTo>
                  <a:pt x="202928" y="860996"/>
                </a:lnTo>
                <a:lnTo>
                  <a:pt x="208977" y="881703"/>
                </a:lnTo>
                <a:lnTo>
                  <a:pt x="219216" y="900541"/>
                </a:lnTo>
                <a:lnTo>
                  <a:pt x="233218" y="916878"/>
                </a:lnTo>
                <a:lnTo>
                  <a:pt x="250553" y="930084"/>
                </a:lnTo>
                <a:lnTo>
                  <a:pt x="287721" y="943800"/>
                </a:lnTo>
                <a:lnTo>
                  <a:pt x="325483" y="942562"/>
                </a:lnTo>
                <a:lnTo>
                  <a:pt x="359531" y="927369"/>
                </a:lnTo>
                <a:lnTo>
                  <a:pt x="385554" y="899223"/>
                </a:lnTo>
                <a:lnTo>
                  <a:pt x="439088" y="899223"/>
                </a:lnTo>
                <a:lnTo>
                  <a:pt x="479638" y="888414"/>
                </a:lnTo>
                <a:lnTo>
                  <a:pt x="517666" y="866393"/>
                </a:lnTo>
                <a:lnTo>
                  <a:pt x="523017" y="860996"/>
                </a:lnTo>
                <a:close/>
              </a:path>
              <a:path w="794385" h="944245">
                <a:moveTo>
                  <a:pt x="439088" y="899223"/>
                </a:moveTo>
                <a:lnTo>
                  <a:pt x="385554" y="899223"/>
                </a:lnTo>
                <a:lnTo>
                  <a:pt x="386697" y="899477"/>
                </a:lnTo>
                <a:lnTo>
                  <a:pt x="389110" y="899731"/>
                </a:lnTo>
                <a:lnTo>
                  <a:pt x="436177" y="899999"/>
                </a:lnTo>
                <a:lnTo>
                  <a:pt x="439088" y="899223"/>
                </a:lnTo>
                <a:close/>
              </a:path>
              <a:path w="794385" h="944245">
                <a:moveTo>
                  <a:pt x="371731" y="7875"/>
                </a:moveTo>
                <a:lnTo>
                  <a:pt x="352915" y="9842"/>
                </a:lnTo>
                <a:lnTo>
                  <a:pt x="313138" y="26302"/>
                </a:lnTo>
                <a:lnTo>
                  <a:pt x="284351" y="55800"/>
                </a:lnTo>
                <a:lnTo>
                  <a:pt x="269208" y="94228"/>
                </a:lnTo>
                <a:lnTo>
                  <a:pt x="270365" y="137477"/>
                </a:lnTo>
                <a:lnTo>
                  <a:pt x="259094" y="137830"/>
                </a:lnTo>
                <a:lnTo>
                  <a:pt x="195939" y="169221"/>
                </a:lnTo>
                <a:lnTo>
                  <a:pt x="172690" y="238361"/>
                </a:lnTo>
                <a:lnTo>
                  <a:pt x="183116" y="276288"/>
                </a:lnTo>
                <a:lnTo>
                  <a:pt x="174524" y="277623"/>
                </a:lnTo>
                <a:lnTo>
                  <a:pt x="111312" y="312120"/>
                </a:lnTo>
                <a:lnTo>
                  <a:pt x="87628" y="350694"/>
                </a:lnTo>
                <a:lnTo>
                  <a:pt x="80637" y="395817"/>
                </a:lnTo>
                <a:lnTo>
                  <a:pt x="92184" y="442404"/>
                </a:lnTo>
                <a:lnTo>
                  <a:pt x="69628" y="453324"/>
                </a:lnTo>
                <a:lnTo>
                  <a:pt x="32087" y="485356"/>
                </a:lnTo>
                <a:lnTo>
                  <a:pt x="1312" y="550835"/>
                </a:lnTo>
                <a:lnTo>
                  <a:pt x="0" y="597617"/>
                </a:lnTo>
                <a:lnTo>
                  <a:pt x="12970" y="642699"/>
                </a:lnTo>
                <a:lnTo>
                  <a:pt x="39241" y="682654"/>
                </a:lnTo>
                <a:lnTo>
                  <a:pt x="77833" y="714057"/>
                </a:lnTo>
                <a:lnTo>
                  <a:pt x="79103" y="716089"/>
                </a:lnTo>
                <a:lnTo>
                  <a:pt x="69634" y="736697"/>
                </a:lnTo>
                <a:lnTo>
                  <a:pt x="65451" y="758840"/>
                </a:lnTo>
                <a:lnTo>
                  <a:pt x="66602" y="781579"/>
                </a:lnTo>
                <a:lnTo>
                  <a:pt x="73134" y="803973"/>
                </a:lnTo>
                <a:lnTo>
                  <a:pt x="95397" y="836886"/>
                </a:lnTo>
                <a:lnTo>
                  <a:pt x="127220" y="858583"/>
                </a:lnTo>
                <a:lnTo>
                  <a:pt x="164449" y="867231"/>
                </a:lnTo>
                <a:lnTo>
                  <a:pt x="202928" y="860996"/>
                </a:lnTo>
                <a:lnTo>
                  <a:pt x="523017" y="860996"/>
                </a:lnTo>
                <a:lnTo>
                  <a:pt x="548434" y="835356"/>
                </a:lnTo>
                <a:lnTo>
                  <a:pt x="570115" y="796720"/>
                </a:lnTo>
                <a:lnTo>
                  <a:pt x="580880" y="751903"/>
                </a:lnTo>
                <a:lnTo>
                  <a:pt x="607872" y="751903"/>
                </a:lnTo>
                <a:lnTo>
                  <a:pt x="657336" y="739009"/>
                </a:lnTo>
                <a:lnTo>
                  <a:pt x="714122" y="692874"/>
                </a:lnTo>
                <a:lnTo>
                  <a:pt x="735006" y="651612"/>
                </a:lnTo>
                <a:lnTo>
                  <a:pt x="741938" y="605941"/>
                </a:lnTo>
                <a:lnTo>
                  <a:pt x="734385" y="559345"/>
                </a:lnTo>
                <a:lnTo>
                  <a:pt x="711817" y="515302"/>
                </a:lnTo>
                <a:lnTo>
                  <a:pt x="728117" y="508277"/>
                </a:lnTo>
                <a:lnTo>
                  <a:pt x="768586" y="474916"/>
                </a:lnTo>
                <a:lnTo>
                  <a:pt x="791250" y="429341"/>
                </a:lnTo>
                <a:lnTo>
                  <a:pt x="794066" y="379777"/>
                </a:lnTo>
                <a:lnTo>
                  <a:pt x="777855" y="332095"/>
                </a:lnTo>
                <a:lnTo>
                  <a:pt x="743440" y="292163"/>
                </a:lnTo>
                <a:lnTo>
                  <a:pt x="751715" y="274770"/>
                </a:lnTo>
                <a:lnTo>
                  <a:pt x="757632" y="256460"/>
                </a:lnTo>
                <a:lnTo>
                  <a:pt x="761121" y="237460"/>
                </a:lnTo>
                <a:lnTo>
                  <a:pt x="762109" y="217995"/>
                </a:lnTo>
                <a:lnTo>
                  <a:pt x="753560" y="169761"/>
                </a:lnTo>
                <a:lnTo>
                  <a:pt x="731142" y="127508"/>
                </a:lnTo>
                <a:lnTo>
                  <a:pt x="697415" y="93801"/>
                </a:lnTo>
                <a:lnTo>
                  <a:pt x="654942" y="71207"/>
                </a:lnTo>
                <a:lnTo>
                  <a:pt x="606280" y="62293"/>
                </a:lnTo>
                <a:lnTo>
                  <a:pt x="603359" y="57467"/>
                </a:lnTo>
                <a:lnTo>
                  <a:pt x="600311" y="52641"/>
                </a:lnTo>
                <a:lnTo>
                  <a:pt x="596755" y="48196"/>
                </a:lnTo>
                <a:lnTo>
                  <a:pt x="566162" y="21145"/>
                </a:lnTo>
                <a:lnTo>
                  <a:pt x="426702" y="21145"/>
                </a:lnTo>
                <a:lnTo>
                  <a:pt x="409029" y="13610"/>
                </a:lnTo>
                <a:lnTo>
                  <a:pt x="390571" y="9159"/>
                </a:lnTo>
                <a:lnTo>
                  <a:pt x="371731" y="7875"/>
                </a:lnTo>
                <a:close/>
              </a:path>
              <a:path w="794385" h="944245">
                <a:moveTo>
                  <a:pt x="607872" y="751903"/>
                </a:moveTo>
                <a:lnTo>
                  <a:pt x="580880" y="751903"/>
                </a:lnTo>
                <a:lnTo>
                  <a:pt x="607286" y="752002"/>
                </a:lnTo>
                <a:lnTo>
                  <a:pt x="607872" y="751903"/>
                </a:lnTo>
                <a:close/>
              </a:path>
              <a:path w="794385" h="944245">
                <a:moveTo>
                  <a:pt x="516015" y="0"/>
                </a:moveTo>
                <a:lnTo>
                  <a:pt x="469704" y="1476"/>
                </a:lnTo>
                <a:lnTo>
                  <a:pt x="426702" y="21145"/>
                </a:lnTo>
                <a:lnTo>
                  <a:pt x="566162" y="21145"/>
                </a:lnTo>
                <a:lnTo>
                  <a:pt x="560183" y="15859"/>
                </a:lnTo>
                <a:lnTo>
                  <a:pt x="51601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4538" y="3543093"/>
            <a:ext cx="120808" cy="185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9316" y="836675"/>
            <a:ext cx="1531620" cy="2796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9447" y="2950565"/>
            <a:ext cx="433387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5080" indent="-367665">
              <a:lnSpc>
                <a:spcPct val="110000"/>
              </a:lnSpc>
              <a:spcBef>
                <a:spcPts val="100"/>
              </a:spcBef>
              <a:tabLst>
                <a:tab pos="379730" algn="l"/>
                <a:tab pos="394398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spc="-250" dirty="0">
                <a:solidFill>
                  <a:srgbClr val="0033CC"/>
                </a:solidFill>
                <a:latin typeface="Arial"/>
                <a:cs typeface="Arial"/>
              </a:rPr>
              <a:t>É </a:t>
            </a:r>
            <a:r>
              <a:rPr sz="2000" spc="-10" dirty="0">
                <a:solidFill>
                  <a:srgbClr val="0033CC"/>
                </a:solidFill>
                <a:latin typeface="Arial"/>
                <a:cs typeface="Arial"/>
              </a:rPr>
              <a:t>a </a:t>
            </a:r>
            <a:r>
              <a:rPr sz="2000" spc="100" dirty="0">
                <a:solidFill>
                  <a:srgbClr val="0033CC"/>
                </a:solidFill>
                <a:latin typeface="Arial"/>
                <a:cs typeface="Arial"/>
              </a:rPr>
              <a:t>temperatura </a:t>
            </a:r>
            <a:r>
              <a:rPr sz="2000" spc="114" dirty="0">
                <a:solidFill>
                  <a:srgbClr val="0033CC"/>
                </a:solidFill>
                <a:latin typeface="Arial"/>
                <a:cs typeface="Arial"/>
              </a:rPr>
              <a:t>mínima </a:t>
            </a:r>
            <a:r>
              <a:rPr sz="2000" spc="60" dirty="0">
                <a:solidFill>
                  <a:srgbClr val="0033CC"/>
                </a:solidFill>
                <a:latin typeface="Arial"/>
                <a:cs typeface="Arial"/>
              </a:rPr>
              <a:t>na </a:t>
            </a:r>
            <a:r>
              <a:rPr sz="2000" spc="95" dirty="0">
                <a:solidFill>
                  <a:srgbClr val="0033CC"/>
                </a:solidFill>
                <a:latin typeface="Arial"/>
                <a:cs typeface="Arial"/>
              </a:rPr>
              <a:t>qual  </a:t>
            </a:r>
            <a:r>
              <a:rPr sz="2000" spc="65" dirty="0">
                <a:solidFill>
                  <a:srgbClr val="0033CC"/>
                </a:solidFill>
                <a:latin typeface="Arial"/>
                <a:cs typeface="Arial"/>
              </a:rPr>
              <a:t>os </a:t>
            </a:r>
            <a:r>
              <a:rPr sz="2000" spc="30" dirty="0">
                <a:solidFill>
                  <a:srgbClr val="0033CC"/>
                </a:solidFill>
                <a:latin typeface="Arial"/>
                <a:cs typeface="Arial"/>
              </a:rPr>
              <a:t>gases </a:t>
            </a:r>
            <a:r>
              <a:rPr sz="2000" spc="90" dirty="0">
                <a:solidFill>
                  <a:srgbClr val="0033CC"/>
                </a:solidFill>
                <a:latin typeface="Arial"/>
                <a:cs typeface="Arial"/>
              </a:rPr>
              <a:t>desprendidos </a:t>
            </a:r>
            <a:r>
              <a:rPr sz="2000" spc="105" dirty="0">
                <a:solidFill>
                  <a:srgbClr val="0033CC"/>
                </a:solidFill>
                <a:latin typeface="Arial"/>
                <a:cs typeface="Arial"/>
              </a:rPr>
              <a:t>entram  </a:t>
            </a:r>
            <a:r>
              <a:rPr sz="2000" spc="100" dirty="0">
                <a:solidFill>
                  <a:srgbClr val="0033CC"/>
                </a:solidFill>
                <a:latin typeface="Arial"/>
                <a:cs typeface="Arial"/>
              </a:rPr>
              <a:t>em </a:t>
            </a:r>
            <a:r>
              <a:rPr sz="2000" spc="105" dirty="0">
                <a:solidFill>
                  <a:srgbClr val="0033CC"/>
                </a:solidFill>
                <a:latin typeface="Arial"/>
                <a:cs typeface="Arial"/>
              </a:rPr>
              <a:t>combustão </a:t>
            </a:r>
            <a:r>
              <a:rPr sz="2000" spc="45" dirty="0">
                <a:solidFill>
                  <a:srgbClr val="0033CC"/>
                </a:solidFill>
                <a:latin typeface="Arial"/>
                <a:cs typeface="Arial"/>
              </a:rPr>
              <a:t>apenas </a:t>
            </a:r>
            <a:r>
              <a:rPr sz="2000" spc="95" dirty="0">
                <a:solidFill>
                  <a:srgbClr val="0033CC"/>
                </a:solidFill>
                <a:latin typeface="Arial"/>
                <a:cs typeface="Arial"/>
              </a:rPr>
              <a:t>pelo  </a:t>
            </a:r>
            <a:r>
              <a:rPr sz="2000" spc="105" dirty="0">
                <a:solidFill>
                  <a:srgbClr val="0033CC"/>
                </a:solidFill>
                <a:latin typeface="Arial"/>
                <a:cs typeface="Arial"/>
              </a:rPr>
              <a:t>contato </a:t>
            </a:r>
            <a:r>
              <a:rPr sz="2000" spc="114" dirty="0">
                <a:solidFill>
                  <a:srgbClr val="0033CC"/>
                </a:solidFill>
                <a:latin typeface="Arial"/>
                <a:cs typeface="Arial"/>
              </a:rPr>
              <a:t>com o </a:t>
            </a:r>
            <a:r>
              <a:rPr sz="2000" spc="120" dirty="0">
                <a:solidFill>
                  <a:srgbClr val="0033CC"/>
                </a:solidFill>
                <a:latin typeface="Arial"/>
                <a:cs typeface="Arial"/>
              </a:rPr>
              <a:t>oxigênio </a:t>
            </a:r>
            <a:r>
              <a:rPr sz="2000" spc="130" dirty="0">
                <a:solidFill>
                  <a:srgbClr val="0033CC"/>
                </a:solidFill>
                <a:latin typeface="Arial"/>
                <a:cs typeface="Arial"/>
              </a:rPr>
              <a:t>do </a:t>
            </a:r>
            <a:r>
              <a:rPr sz="2000" spc="65" dirty="0">
                <a:solidFill>
                  <a:srgbClr val="0033CC"/>
                </a:solidFill>
                <a:latin typeface="Arial"/>
                <a:cs typeface="Arial"/>
              </a:rPr>
              <a:t>ar,  </a:t>
            </a:r>
            <a:r>
              <a:rPr sz="2000" spc="90" dirty="0">
                <a:solidFill>
                  <a:srgbClr val="0033CC"/>
                </a:solidFill>
                <a:latin typeface="Arial"/>
                <a:cs typeface="Arial"/>
              </a:rPr>
              <a:t>independente</a:t>
            </a:r>
            <a:r>
              <a:rPr sz="2000" spc="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33CC"/>
                </a:solidFill>
                <a:latin typeface="Arial"/>
                <a:cs typeface="Arial"/>
              </a:rPr>
              <a:t>de</a:t>
            </a:r>
            <a:r>
              <a:rPr sz="2000" spc="9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0033CC"/>
                </a:solidFill>
                <a:latin typeface="Arial"/>
                <a:cs typeface="Arial"/>
              </a:rPr>
              <a:t>qualquer	</a:t>
            </a:r>
            <a:r>
              <a:rPr sz="2000" spc="70" dirty="0">
                <a:solidFill>
                  <a:srgbClr val="0033CC"/>
                </a:solidFill>
                <a:latin typeface="Arial"/>
                <a:cs typeface="Arial"/>
              </a:rPr>
              <a:t>de  </a:t>
            </a:r>
            <a:r>
              <a:rPr sz="2000" spc="80" dirty="0">
                <a:solidFill>
                  <a:srgbClr val="0033CC"/>
                </a:solidFill>
                <a:latin typeface="Arial"/>
                <a:cs typeface="Arial"/>
              </a:rPr>
              <a:t>calor.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15311" y="702563"/>
            <a:ext cx="5074920" cy="61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2292" y="3358056"/>
            <a:ext cx="1196975" cy="1219835"/>
          </a:xfrm>
          <a:custGeom>
            <a:avLst/>
            <a:gdLst/>
            <a:ahLst/>
            <a:cxnLst/>
            <a:rect l="l" t="t" r="r" b="b"/>
            <a:pathLst>
              <a:path w="1196975" h="1219835">
                <a:moveTo>
                  <a:pt x="655594" y="0"/>
                </a:moveTo>
                <a:lnTo>
                  <a:pt x="602158" y="439"/>
                </a:lnTo>
                <a:lnTo>
                  <a:pt x="547388" y="3009"/>
                </a:lnTo>
                <a:lnTo>
                  <a:pt x="487468" y="7676"/>
                </a:lnTo>
                <a:lnTo>
                  <a:pt x="379150" y="22488"/>
                </a:lnTo>
                <a:lnTo>
                  <a:pt x="335005" y="31787"/>
                </a:lnTo>
                <a:lnTo>
                  <a:pt x="261602" y="51773"/>
                </a:lnTo>
                <a:lnTo>
                  <a:pt x="204431" y="77643"/>
                </a:lnTo>
                <a:lnTo>
                  <a:pt x="116165" y="100604"/>
                </a:lnTo>
                <a:lnTo>
                  <a:pt x="32552" y="126068"/>
                </a:lnTo>
                <a:lnTo>
                  <a:pt x="455" y="154948"/>
                </a:lnTo>
                <a:lnTo>
                  <a:pt x="0" y="162928"/>
                </a:lnTo>
                <a:lnTo>
                  <a:pt x="1823" y="173175"/>
                </a:lnTo>
                <a:lnTo>
                  <a:pt x="8388" y="184639"/>
                </a:lnTo>
                <a:lnTo>
                  <a:pt x="30181" y="202054"/>
                </a:lnTo>
                <a:lnTo>
                  <a:pt x="65012" y="230427"/>
                </a:lnTo>
                <a:lnTo>
                  <a:pt x="171425" y="421457"/>
                </a:lnTo>
                <a:lnTo>
                  <a:pt x="171425" y="1044466"/>
                </a:lnTo>
                <a:lnTo>
                  <a:pt x="176075" y="1059775"/>
                </a:lnTo>
                <a:lnTo>
                  <a:pt x="191395" y="1097555"/>
                </a:lnTo>
                <a:lnTo>
                  <a:pt x="228596" y="1131919"/>
                </a:lnTo>
                <a:lnTo>
                  <a:pt x="276466" y="1157799"/>
                </a:lnTo>
                <a:lnTo>
                  <a:pt x="341482" y="1179432"/>
                </a:lnTo>
                <a:lnTo>
                  <a:pt x="385265" y="1191748"/>
                </a:lnTo>
                <a:lnTo>
                  <a:pt x="418171" y="1197738"/>
                </a:lnTo>
                <a:lnTo>
                  <a:pt x="464196" y="1205311"/>
                </a:lnTo>
                <a:lnTo>
                  <a:pt x="499511" y="1211718"/>
                </a:lnTo>
                <a:lnTo>
                  <a:pt x="538087" y="1215546"/>
                </a:lnTo>
                <a:lnTo>
                  <a:pt x="569252" y="1217626"/>
                </a:lnTo>
                <a:lnTo>
                  <a:pt x="619390" y="1219373"/>
                </a:lnTo>
                <a:lnTo>
                  <a:pt x="704398" y="1219373"/>
                </a:lnTo>
                <a:lnTo>
                  <a:pt x="752721" y="1215546"/>
                </a:lnTo>
                <a:lnTo>
                  <a:pt x="785738" y="1213798"/>
                </a:lnTo>
                <a:lnTo>
                  <a:pt x="828946" y="1209554"/>
                </a:lnTo>
                <a:lnTo>
                  <a:pt x="896797" y="1197739"/>
                </a:lnTo>
                <a:lnTo>
                  <a:pt x="964167" y="1182012"/>
                </a:lnTo>
                <a:lnTo>
                  <a:pt x="1023161" y="1163788"/>
                </a:lnTo>
                <a:lnTo>
                  <a:pt x="1064554" y="1143820"/>
                </a:lnTo>
                <a:lnTo>
                  <a:pt x="1106428" y="1115775"/>
                </a:lnTo>
                <a:lnTo>
                  <a:pt x="1135221" y="1077583"/>
                </a:lnTo>
                <a:lnTo>
                  <a:pt x="1141261" y="1061439"/>
                </a:lnTo>
                <a:lnTo>
                  <a:pt x="1141261" y="255451"/>
                </a:lnTo>
                <a:lnTo>
                  <a:pt x="1158382" y="242736"/>
                </a:lnTo>
                <a:lnTo>
                  <a:pt x="1177910" y="224915"/>
                </a:lnTo>
                <a:lnTo>
                  <a:pt x="1190473" y="205470"/>
                </a:lnTo>
                <a:lnTo>
                  <a:pt x="1196513" y="186330"/>
                </a:lnTo>
                <a:lnTo>
                  <a:pt x="1196513" y="168102"/>
                </a:lnTo>
                <a:lnTo>
                  <a:pt x="1175613" y="128571"/>
                </a:lnTo>
                <a:lnTo>
                  <a:pt x="1125920" y="90358"/>
                </a:lnTo>
                <a:lnTo>
                  <a:pt x="1064109" y="60667"/>
                </a:lnTo>
                <a:lnTo>
                  <a:pt x="1027830" y="48763"/>
                </a:lnTo>
                <a:lnTo>
                  <a:pt x="950678" y="28879"/>
                </a:lnTo>
                <a:lnTo>
                  <a:pt x="907470" y="21236"/>
                </a:lnTo>
                <a:lnTo>
                  <a:pt x="863335" y="14405"/>
                </a:lnTo>
                <a:lnTo>
                  <a:pt x="818274" y="8927"/>
                </a:lnTo>
                <a:lnTo>
                  <a:pt x="764393" y="4260"/>
                </a:lnTo>
                <a:lnTo>
                  <a:pt x="707215" y="439"/>
                </a:lnTo>
                <a:lnTo>
                  <a:pt x="65559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8491" y="3563019"/>
            <a:ext cx="1001394" cy="979169"/>
          </a:xfrm>
          <a:custGeom>
            <a:avLst/>
            <a:gdLst/>
            <a:ahLst/>
            <a:cxnLst/>
            <a:rect l="l" t="t" r="r" b="b"/>
            <a:pathLst>
              <a:path w="1001394" h="979170">
                <a:moveTo>
                  <a:pt x="0" y="0"/>
                </a:moveTo>
                <a:lnTo>
                  <a:pt x="112882" y="190624"/>
                </a:lnTo>
                <a:lnTo>
                  <a:pt x="112882" y="828935"/>
                </a:lnTo>
                <a:lnTo>
                  <a:pt x="119356" y="854812"/>
                </a:lnTo>
                <a:lnTo>
                  <a:pt x="127746" y="869207"/>
                </a:lnTo>
                <a:lnTo>
                  <a:pt x="138414" y="884936"/>
                </a:lnTo>
                <a:lnTo>
                  <a:pt x="151910" y="892592"/>
                </a:lnTo>
                <a:lnTo>
                  <a:pt x="171421" y="906984"/>
                </a:lnTo>
                <a:lnTo>
                  <a:pt x="193307" y="916804"/>
                </a:lnTo>
                <a:lnTo>
                  <a:pt x="217471" y="926956"/>
                </a:lnTo>
                <a:lnTo>
                  <a:pt x="248106" y="936692"/>
                </a:lnTo>
                <a:lnTo>
                  <a:pt x="278282" y="946925"/>
                </a:lnTo>
                <a:lnTo>
                  <a:pt x="343835" y="960905"/>
                </a:lnTo>
                <a:lnTo>
                  <a:pt x="412613" y="971057"/>
                </a:lnTo>
                <a:lnTo>
                  <a:pt x="481798" y="977049"/>
                </a:lnTo>
                <a:lnTo>
                  <a:pt x="521856" y="978713"/>
                </a:lnTo>
                <a:lnTo>
                  <a:pt x="567325" y="978713"/>
                </a:lnTo>
                <a:lnTo>
                  <a:pt x="613387" y="977049"/>
                </a:lnTo>
                <a:lnTo>
                  <a:pt x="656521" y="974469"/>
                </a:lnTo>
                <a:lnTo>
                  <a:pt x="697913" y="971057"/>
                </a:lnTo>
                <a:lnTo>
                  <a:pt x="740232" y="965565"/>
                </a:lnTo>
                <a:lnTo>
                  <a:pt x="808973" y="952836"/>
                </a:lnTo>
                <a:lnTo>
                  <a:pt x="867967" y="936692"/>
                </a:lnTo>
                <a:lnTo>
                  <a:pt x="922848" y="916805"/>
                </a:lnTo>
                <a:lnTo>
                  <a:pt x="974839" y="882856"/>
                </a:lnTo>
                <a:lnTo>
                  <a:pt x="1001372" y="832763"/>
                </a:lnTo>
                <a:lnTo>
                  <a:pt x="1001372" y="149030"/>
                </a:lnTo>
                <a:lnTo>
                  <a:pt x="529675" y="149030"/>
                </a:lnTo>
                <a:lnTo>
                  <a:pt x="454450" y="146020"/>
                </a:lnTo>
                <a:lnTo>
                  <a:pt x="310854" y="127793"/>
                </a:lnTo>
                <a:lnTo>
                  <a:pt x="241632" y="111662"/>
                </a:lnTo>
                <a:lnTo>
                  <a:pt x="186740" y="96343"/>
                </a:lnTo>
                <a:lnTo>
                  <a:pt x="130117" y="70068"/>
                </a:lnTo>
                <a:lnTo>
                  <a:pt x="98474" y="41594"/>
                </a:lnTo>
                <a:lnTo>
                  <a:pt x="89177" y="35676"/>
                </a:lnTo>
                <a:lnTo>
                  <a:pt x="50149" y="15724"/>
                </a:lnTo>
                <a:lnTo>
                  <a:pt x="19966" y="5985"/>
                </a:lnTo>
                <a:lnTo>
                  <a:pt x="0" y="0"/>
                </a:lnTo>
                <a:close/>
              </a:path>
              <a:path w="1001394" h="979170">
                <a:moveTo>
                  <a:pt x="1001372" y="71725"/>
                </a:moveTo>
                <a:lnTo>
                  <a:pt x="964611" y="87450"/>
                </a:lnTo>
                <a:lnTo>
                  <a:pt x="913102" y="104831"/>
                </a:lnTo>
                <a:lnTo>
                  <a:pt x="857776" y="117986"/>
                </a:lnTo>
                <a:lnTo>
                  <a:pt x="796410" y="130701"/>
                </a:lnTo>
                <a:lnTo>
                  <a:pt x="735563" y="139189"/>
                </a:lnTo>
                <a:lnTo>
                  <a:pt x="669565" y="145209"/>
                </a:lnTo>
                <a:lnTo>
                  <a:pt x="599898" y="149030"/>
                </a:lnTo>
                <a:lnTo>
                  <a:pt x="1001372" y="149030"/>
                </a:lnTo>
                <a:lnTo>
                  <a:pt x="1001372" y="7172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6879" y="3378448"/>
            <a:ext cx="1095375" cy="297180"/>
          </a:xfrm>
          <a:custGeom>
            <a:avLst/>
            <a:gdLst/>
            <a:ahLst/>
            <a:cxnLst/>
            <a:rect l="l" t="t" r="r" b="b"/>
            <a:pathLst>
              <a:path w="1095375" h="297179">
                <a:moveTo>
                  <a:pt x="631982" y="0"/>
                </a:moveTo>
                <a:lnTo>
                  <a:pt x="565983" y="0"/>
                </a:lnTo>
                <a:lnTo>
                  <a:pt x="504617" y="2502"/>
                </a:lnTo>
                <a:lnTo>
                  <a:pt x="415903" y="10144"/>
                </a:lnTo>
                <a:lnTo>
                  <a:pt x="350424" y="21236"/>
                </a:lnTo>
                <a:lnTo>
                  <a:pt x="293245" y="34357"/>
                </a:lnTo>
                <a:lnTo>
                  <a:pt x="240724" y="50927"/>
                </a:lnTo>
                <a:lnTo>
                  <a:pt x="217015" y="59415"/>
                </a:lnTo>
                <a:lnTo>
                  <a:pt x="194678" y="71725"/>
                </a:lnTo>
                <a:lnTo>
                  <a:pt x="177535" y="85285"/>
                </a:lnTo>
                <a:lnTo>
                  <a:pt x="150999" y="90797"/>
                </a:lnTo>
                <a:lnTo>
                  <a:pt x="120364" y="98034"/>
                </a:lnTo>
                <a:lnTo>
                  <a:pt x="85986" y="106928"/>
                </a:lnTo>
                <a:lnTo>
                  <a:pt x="44590" y="117073"/>
                </a:lnTo>
                <a:lnTo>
                  <a:pt x="21337" y="123904"/>
                </a:lnTo>
                <a:lnTo>
                  <a:pt x="8389" y="129382"/>
                </a:lnTo>
                <a:lnTo>
                  <a:pt x="0" y="133643"/>
                </a:lnTo>
                <a:lnTo>
                  <a:pt x="0" y="138310"/>
                </a:lnTo>
                <a:lnTo>
                  <a:pt x="11580" y="142131"/>
                </a:lnTo>
                <a:lnTo>
                  <a:pt x="33010" y="147271"/>
                </a:lnTo>
                <a:lnTo>
                  <a:pt x="78052" y="158701"/>
                </a:lnTo>
                <a:lnTo>
                  <a:pt x="128753" y="173986"/>
                </a:lnTo>
                <a:lnTo>
                  <a:pt x="168234" y="191808"/>
                </a:lnTo>
                <a:lnTo>
                  <a:pt x="179358" y="202866"/>
                </a:lnTo>
                <a:lnTo>
                  <a:pt x="190027" y="213011"/>
                </a:lnTo>
                <a:lnTo>
                  <a:pt x="207718" y="224914"/>
                </a:lnTo>
                <a:lnTo>
                  <a:pt x="225861" y="234248"/>
                </a:lnTo>
                <a:lnTo>
                  <a:pt x="248110" y="242736"/>
                </a:lnTo>
                <a:lnTo>
                  <a:pt x="271819" y="250784"/>
                </a:lnTo>
                <a:lnTo>
                  <a:pt x="295980" y="259272"/>
                </a:lnTo>
                <a:lnTo>
                  <a:pt x="354982" y="272867"/>
                </a:lnTo>
                <a:lnTo>
                  <a:pt x="460483" y="288591"/>
                </a:lnTo>
                <a:lnTo>
                  <a:pt x="504136" y="292818"/>
                </a:lnTo>
                <a:lnTo>
                  <a:pt x="545565" y="294475"/>
                </a:lnTo>
                <a:lnTo>
                  <a:pt x="587847" y="297079"/>
                </a:lnTo>
                <a:lnTo>
                  <a:pt x="631537" y="297079"/>
                </a:lnTo>
                <a:lnTo>
                  <a:pt x="738409" y="291567"/>
                </a:lnTo>
                <a:lnTo>
                  <a:pt x="788991" y="286901"/>
                </a:lnTo>
                <a:lnTo>
                  <a:pt x="828939" y="281321"/>
                </a:lnTo>
                <a:lnTo>
                  <a:pt x="878261" y="272867"/>
                </a:lnTo>
                <a:lnTo>
                  <a:pt x="919580" y="263127"/>
                </a:lnTo>
                <a:lnTo>
                  <a:pt x="958601" y="252543"/>
                </a:lnTo>
                <a:lnTo>
                  <a:pt x="1016224" y="230832"/>
                </a:lnTo>
                <a:lnTo>
                  <a:pt x="1053911" y="208784"/>
                </a:lnTo>
                <a:lnTo>
                  <a:pt x="1091116" y="171417"/>
                </a:lnTo>
                <a:lnTo>
                  <a:pt x="1095303" y="157450"/>
                </a:lnTo>
                <a:lnTo>
                  <a:pt x="1095303" y="143890"/>
                </a:lnTo>
                <a:lnTo>
                  <a:pt x="1063657" y="95025"/>
                </a:lnTo>
                <a:lnTo>
                  <a:pt x="1005107" y="61073"/>
                </a:lnTo>
                <a:lnTo>
                  <a:pt x="966531" y="46700"/>
                </a:lnTo>
                <a:lnTo>
                  <a:pt x="919135" y="33952"/>
                </a:lnTo>
                <a:lnTo>
                  <a:pt x="870813" y="22893"/>
                </a:lnTo>
                <a:lnTo>
                  <a:pt x="816895" y="13966"/>
                </a:lnTo>
                <a:lnTo>
                  <a:pt x="762125" y="8082"/>
                </a:lnTo>
                <a:lnTo>
                  <a:pt x="693274" y="2096"/>
                </a:lnTo>
                <a:lnTo>
                  <a:pt x="63198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1374" y="3951370"/>
            <a:ext cx="889000" cy="591820"/>
          </a:xfrm>
          <a:custGeom>
            <a:avLst/>
            <a:gdLst/>
            <a:ahLst/>
            <a:cxnLst/>
            <a:rect l="l" t="t" r="r" b="b"/>
            <a:pathLst>
              <a:path w="889000" h="591820">
                <a:moveTo>
                  <a:pt x="0" y="0"/>
                </a:moveTo>
                <a:lnTo>
                  <a:pt x="0" y="441000"/>
                </a:lnTo>
                <a:lnTo>
                  <a:pt x="14407" y="480856"/>
                </a:lnTo>
                <a:lnTo>
                  <a:pt x="61366" y="519965"/>
                </a:lnTo>
                <a:lnTo>
                  <a:pt x="106868" y="539853"/>
                </a:lnTo>
                <a:lnTo>
                  <a:pt x="137595" y="549673"/>
                </a:lnTo>
                <a:lnTo>
                  <a:pt x="168215" y="559825"/>
                </a:lnTo>
                <a:lnTo>
                  <a:pt x="232805" y="573386"/>
                </a:lnTo>
                <a:lnTo>
                  <a:pt x="300619" y="583206"/>
                </a:lnTo>
                <a:lnTo>
                  <a:pt x="410308" y="591194"/>
                </a:lnTo>
                <a:lnTo>
                  <a:pt x="456295" y="591194"/>
                </a:lnTo>
                <a:lnTo>
                  <a:pt x="545565" y="586950"/>
                </a:lnTo>
                <a:lnTo>
                  <a:pt x="586846" y="583206"/>
                </a:lnTo>
                <a:lnTo>
                  <a:pt x="628721" y="577630"/>
                </a:lnTo>
                <a:lnTo>
                  <a:pt x="697461" y="564066"/>
                </a:lnTo>
                <a:lnTo>
                  <a:pt x="756011" y="547509"/>
                </a:lnTo>
                <a:lnTo>
                  <a:pt x="810892" y="527537"/>
                </a:lnTo>
                <a:lnTo>
                  <a:pt x="849024" y="504241"/>
                </a:lnTo>
                <a:lnTo>
                  <a:pt x="883375" y="465629"/>
                </a:lnTo>
                <a:lnTo>
                  <a:pt x="888489" y="445660"/>
                </a:lnTo>
                <a:lnTo>
                  <a:pt x="888489" y="473"/>
                </a:lnTo>
                <a:lnTo>
                  <a:pt x="0" y="0"/>
                </a:lnTo>
                <a:close/>
              </a:path>
            </a:pathLst>
          </a:custGeom>
          <a:solidFill>
            <a:srgbClr val="00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1374" y="3805823"/>
            <a:ext cx="889000" cy="280670"/>
          </a:xfrm>
          <a:custGeom>
            <a:avLst/>
            <a:gdLst/>
            <a:ahLst/>
            <a:cxnLst/>
            <a:rect l="l" t="t" r="r" b="b"/>
            <a:pathLst>
              <a:path w="889000" h="280670">
                <a:moveTo>
                  <a:pt x="444252" y="0"/>
                </a:moveTo>
                <a:lnTo>
                  <a:pt x="372183" y="1836"/>
                </a:lnTo>
                <a:lnTo>
                  <a:pt x="303820" y="7155"/>
                </a:lnTo>
                <a:lnTo>
                  <a:pt x="240076" y="15667"/>
                </a:lnTo>
                <a:lnTo>
                  <a:pt x="181866" y="27083"/>
                </a:lnTo>
                <a:lnTo>
                  <a:pt x="130104" y="41116"/>
                </a:lnTo>
                <a:lnTo>
                  <a:pt x="85704" y="57478"/>
                </a:lnTo>
                <a:lnTo>
                  <a:pt x="49579" y="75879"/>
                </a:lnTo>
                <a:lnTo>
                  <a:pt x="5813" y="117649"/>
                </a:lnTo>
                <a:lnTo>
                  <a:pt x="0" y="140440"/>
                </a:lnTo>
                <a:lnTo>
                  <a:pt x="5813" y="163131"/>
                </a:lnTo>
                <a:lnTo>
                  <a:pt x="49579" y="204757"/>
                </a:lnTo>
                <a:lnTo>
                  <a:pt x="85704" y="223111"/>
                </a:lnTo>
                <a:lnTo>
                  <a:pt x="130104" y="239439"/>
                </a:lnTo>
                <a:lnTo>
                  <a:pt x="181866" y="253449"/>
                </a:lnTo>
                <a:lnTo>
                  <a:pt x="240076" y="264852"/>
                </a:lnTo>
                <a:lnTo>
                  <a:pt x="303820" y="273357"/>
                </a:lnTo>
                <a:lnTo>
                  <a:pt x="372183" y="278673"/>
                </a:lnTo>
                <a:lnTo>
                  <a:pt x="444252" y="280509"/>
                </a:lnTo>
                <a:lnTo>
                  <a:pt x="516441" y="278673"/>
                </a:lnTo>
                <a:lnTo>
                  <a:pt x="584899" y="273357"/>
                </a:lnTo>
                <a:lnTo>
                  <a:pt x="648716" y="264852"/>
                </a:lnTo>
                <a:lnTo>
                  <a:pt x="706980" y="253449"/>
                </a:lnTo>
                <a:lnTo>
                  <a:pt x="758781" y="239439"/>
                </a:lnTo>
                <a:lnTo>
                  <a:pt x="803206" y="223111"/>
                </a:lnTo>
                <a:lnTo>
                  <a:pt x="839345" y="204757"/>
                </a:lnTo>
                <a:lnTo>
                  <a:pt x="883120" y="163131"/>
                </a:lnTo>
                <a:lnTo>
                  <a:pt x="888934" y="140440"/>
                </a:lnTo>
                <a:lnTo>
                  <a:pt x="883120" y="117649"/>
                </a:lnTo>
                <a:lnTo>
                  <a:pt x="839345" y="75879"/>
                </a:lnTo>
                <a:lnTo>
                  <a:pt x="803206" y="57478"/>
                </a:lnTo>
                <a:lnTo>
                  <a:pt x="758781" y="41116"/>
                </a:lnTo>
                <a:lnTo>
                  <a:pt x="706980" y="27083"/>
                </a:lnTo>
                <a:lnTo>
                  <a:pt x="648716" y="15667"/>
                </a:lnTo>
                <a:lnTo>
                  <a:pt x="584899" y="7155"/>
                </a:lnTo>
                <a:lnTo>
                  <a:pt x="516441" y="1836"/>
                </a:lnTo>
                <a:lnTo>
                  <a:pt x="444252" y="0"/>
                </a:lnTo>
                <a:close/>
              </a:path>
            </a:pathLst>
          </a:custGeom>
          <a:solidFill>
            <a:srgbClr val="8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3472" y="3825369"/>
            <a:ext cx="822325" cy="245110"/>
          </a:xfrm>
          <a:custGeom>
            <a:avLst/>
            <a:gdLst/>
            <a:ahLst/>
            <a:cxnLst/>
            <a:rect l="l" t="t" r="r" b="b"/>
            <a:pathLst>
              <a:path w="822325" h="245110">
                <a:moveTo>
                  <a:pt x="410782" y="0"/>
                </a:moveTo>
                <a:lnTo>
                  <a:pt x="344171" y="1600"/>
                </a:lnTo>
                <a:lnTo>
                  <a:pt x="280974" y="6237"/>
                </a:lnTo>
                <a:lnTo>
                  <a:pt x="222039" y="13659"/>
                </a:lnTo>
                <a:lnTo>
                  <a:pt x="168214" y="23617"/>
                </a:lnTo>
                <a:lnTo>
                  <a:pt x="120345" y="35862"/>
                </a:lnTo>
                <a:lnTo>
                  <a:pt x="79280" y="50144"/>
                </a:lnTo>
                <a:lnTo>
                  <a:pt x="20949" y="83822"/>
                </a:lnTo>
                <a:lnTo>
                  <a:pt x="0" y="122653"/>
                </a:lnTo>
                <a:lnTo>
                  <a:pt x="5378" y="142478"/>
                </a:lnTo>
                <a:lnTo>
                  <a:pt x="45866" y="178825"/>
                </a:lnTo>
                <a:lnTo>
                  <a:pt x="120345" y="209088"/>
                </a:lnTo>
                <a:lnTo>
                  <a:pt x="168214" y="221308"/>
                </a:lnTo>
                <a:lnTo>
                  <a:pt x="222039" y="231252"/>
                </a:lnTo>
                <a:lnTo>
                  <a:pt x="280974" y="238666"/>
                </a:lnTo>
                <a:lnTo>
                  <a:pt x="344171" y="243300"/>
                </a:lnTo>
                <a:lnTo>
                  <a:pt x="410782" y="244900"/>
                </a:lnTo>
                <a:lnTo>
                  <a:pt x="477514" y="243300"/>
                </a:lnTo>
                <a:lnTo>
                  <a:pt x="540806" y="238666"/>
                </a:lnTo>
                <a:lnTo>
                  <a:pt x="599815" y="231252"/>
                </a:lnTo>
                <a:lnTo>
                  <a:pt x="653696" y="221309"/>
                </a:lnTo>
                <a:lnTo>
                  <a:pt x="701604" y="209088"/>
                </a:lnTo>
                <a:lnTo>
                  <a:pt x="742695" y="194843"/>
                </a:lnTo>
                <a:lnTo>
                  <a:pt x="801049" y="161286"/>
                </a:lnTo>
                <a:lnTo>
                  <a:pt x="822002" y="122653"/>
                </a:lnTo>
                <a:lnTo>
                  <a:pt x="816623" y="102718"/>
                </a:lnTo>
                <a:lnTo>
                  <a:pt x="776125" y="66214"/>
                </a:lnTo>
                <a:lnTo>
                  <a:pt x="701604" y="35862"/>
                </a:lnTo>
                <a:lnTo>
                  <a:pt x="653696" y="23617"/>
                </a:lnTo>
                <a:lnTo>
                  <a:pt x="599815" y="13659"/>
                </a:lnTo>
                <a:lnTo>
                  <a:pt x="540806" y="6237"/>
                </a:lnTo>
                <a:lnTo>
                  <a:pt x="477514" y="1600"/>
                </a:lnTo>
                <a:lnTo>
                  <a:pt x="41078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9021" y="4996258"/>
            <a:ext cx="1450795" cy="1726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0027" y="4488179"/>
            <a:ext cx="266700" cy="577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9301" y="2674620"/>
            <a:ext cx="795020" cy="944880"/>
          </a:xfrm>
          <a:custGeom>
            <a:avLst/>
            <a:gdLst/>
            <a:ahLst/>
            <a:cxnLst/>
            <a:rect l="l" t="t" r="r" b="b"/>
            <a:pathLst>
              <a:path w="795019" h="944879">
                <a:moveTo>
                  <a:pt x="524267" y="861441"/>
                </a:moveTo>
                <a:lnTo>
                  <a:pt x="203510" y="861441"/>
                </a:lnTo>
                <a:lnTo>
                  <a:pt x="209579" y="882149"/>
                </a:lnTo>
                <a:lnTo>
                  <a:pt x="219862" y="901001"/>
                </a:lnTo>
                <a:lnTo>
                  <a:pt x="233907" y="917376"/>
                </a:lnTo>
                <a:lnTo>
                  <a:pt x="251262" y="930656"/>
                </a:lnTo>
                <a:lnTo>
                  <a:pt x="288450" y="944391"/>
                </a:lnTo>
                <a:lnTo>
                  <a:pt x="326256" y="943197"/>
                </a:lnTo>
                <a:lnTo>
                  <a:pt x="360347" y="928048"/>
                </a:lnTo>
                <a:lnTo>
                  <a:pt x="386390" y="899922"/>
                </a:lnTo>
                <a:lnTo>
                  <a:pt x="440018" y="899922"/>
                </a:lnTo>
                <a:lnTo>
                  <a:pt x="480563" y="889141"/>
                </a:lnTo>
                <a:lnTo>
                  <a:pt x="518613" y="867140"/>
                </a:lnTo>
                <a:lnTo>
                  <a:pt x="524267" y="861441"/>
                </a:lnTo>
                <a:close/>
              </a:path>
              <a:path w="795019" h="944879">
                <a:moveTo>
                  <a:pt x="440018" y="899922"/>
                </a:moveTo>
                <a:lnTo>
                  <a:pt x="386390" y="899922"/>
                </a:lnTo>
                <a:lnTo>
                  <a:pt x="388803" y="900176"/>
                </a:lnTo>
                <a:lnTo>
                  <a:pt x="389946" y="900430"/>
                </a:lnTo>
                <a:lnTo>
                  <a:pt x="437066" y="900706"/>
                </a:lnTo>
                <a:lnTo>
                  <a:pt x="440018" y="899922"/>
                </a:lnTo>
                <a:close/>
              </a:path>
              <a:path w="795019" h="944879">
                <a:moveTo>
                  <a:pt x="371571" y="7812"/>
                </a:moveTo>
                <a:lnTo>
                  <a:pt x="352735" y="9779"/>
                </a:lnTo>
                <a:lnTo>
                  <a:pt x="312961" y="26167"/>
                </a:lnTo>
                <a:lnTo>
                  <a:pt x="284187" y="55641"/>
                </a:lnTo>
                <a:lnTo>
                  <a:pt x="269082" y="94093"/>
                </a:lnTo>
                <a:lnTo>
                  <a:pt x="270312" y="137414"/>
                </a:lnTo>
                <a:lnTo>
                  <a:pt x="258968" y="137693"/>
                </a:lnTo>
                <a:lnTo>
                  <a:pt x="195761" y="169050"/>
                </a:lnTo>
                <a:lnTo>
                  <a:pt x="172564" y="238277"/>
                </a:lnTo>
                <a:lnTo>
                  <a:pt x="183063" y="276225"/>
                </a:lnTo>
                <a:lnTo>
                  <a:pt x="174451" y="277504"/>
                </a:lnTo>
                <a:lnTo>
                  <a:pt x="111134" y="311985"/>
                </a:lnTo>
                <a:lnTo>
                  <a:pt x="87464" y="350567"/>
                </a:lnTo>
                <a:lnTo>
                  <a:pt x="80511" y="395698"/>
                </a:lnTo>
                <a:lnTo>
                  <a:pt x="92131" y="442341"/>
                </a:lnTo>
                <a:lnTo>
                  <a:pt x="69575" y="453243"/>
                </a:lnTo>
                <a:lnTo>
                  <a:pt x="32035" y="485239"/>
                </a:lnTo>
                <a:lnTo>
                  <a:pt x="1274" y="550785"/>
                </a:lnTo>
                <a:lnTo>
                  <a:pt x="0" y="597607"/>
                </a:lnTo>
                <a:lnTo>
                  <a:pt x="13027" y="642745"/>
                </a:lnTo>
                <a:lnTo>
                  <a:pt x="39367" y="682770"/>
                </a:lnTo>
                <a:lnTo>
                  <a:pt x="78034" y="714248"/>
                </a:lnTo>
                <a:lnTo>
                  <a:pt x="79304" y="716280"/>
                </a:lnTo>
                <a:lnTo>
                  <a:pt x="69891" y="736887"/>
                </a:lnTo>
                <a:lnTo>
                  <a:pt x="65715" y="759031"/>
                </a:lnTo>
                <a:lnTo>
                  <a:pt x="66874" y="781770"/>
                </a:lnTo>
                <a:lnTo>
                  <a:pt x="73462" y="804164"/>
                </a:lnTo>
                <a:lnTo>
                  <a:pt x="95765" y="837152"/>
                </a:lnTo>
                <a:lnTo>
                  <a:pt x="127676" y="858901"/>
                </a:lnTo>
                <a:lnTo>
                  <a:pt x="164992" y="867600"/>
                </a:lnTo>
                <a:lnTo>
                  <a:pt x="203510" y="861441"/>
                </a:lnTo>
                <a:lnTo>
                  <a:pt x="524267" y="861441"/>
                </a:lnTo>
                <a:lnTo>
                  <a:pt x="549393" y="836111"/>
                </a:lnTo>
                <a:lnTo>
                  <a:pt x="571077" y="797462"/>
                </a:lnTo>
                <a:lnTo>
                  <a:pt x="581843" y="752602"/>
                </a:lnTo>
                <a:lnTo>
                  <a:pt x="608961" y="752602"/>
                </a:lnTo>
                <a:lnTo>
                  <a:pt x="658353" y="739814"/>
                </a:lnTo>
                <a:lnTo>
                  <a:pt x="715197" y="693699"/>
                </a:lnTo>
                <a:lnTo>
                  <a:pt x="736044" y="652429"/>
                </a:lnTo>
                <a:lnTo>
                  <a:pt x="742918" y="606739"/>
                </a:lnTo>
                <a:lnTo>
                  <a:pt x="735296" y="560105"/>
                </a:lnTo>
                <a:lnTo>
                  <a:pt x="712653" y="516001"/>
                </a:lnTo>
                <a:lnTo>
                  <a:pt x="729026" y="508976"/>
                </a:lnTo>
                <a:lnTo>
                  <a:pt x="769549" y="475615"/>
                </a:lnTo>
                <a:lnTo>
                  <a:pt x="792136" y="430020"/>
                </a:lnTo>
                <a:lnTo>
                  <a:pt x="794886" y="380412"/>
                </a:lnTo>
                <a:lnTo>
                  <a:pt x="778586" y="332686"/>
                </a:lnTo>
                <a:lnTo>
                  <a:pt x="744022" y="292735"/>
                </a:lnTo>
                <a:lnTo>
                  <a:pt x="752351" y="275322"/>
                </a:lnTo>
                <a:lnTo>
                  <a:pt x="758262" y="256968"/>
                </a:lnTo>
                <a:lnTo>
                  <a:pt x="761721" y="237924"/>
                </a:lnTo>
                <a:lnTo>
                  <a:pt x="762691" y="218440"/>
                </a:lnTo>
                <a:lnTo>
                  <a:pt x="754114" y="170131"/>
                </a:lnTo>
                <a:lnTo>
                  <a:pt x="731626" y="127808"/>
                </a:lnTo>
                <a:lnTo>
                  <a:pt x="697806" y="94045"/>
                </a:lnTo>
                <a:lnTo>
                  <a:pt x="655231" y="71412"/>
                </a:lnTo>
                <a:lnTo>
                  <a:pt x="606481" y="62484"/>
                </a:lnTo>
                <a:lnTo>
                  <a:pt x="603687" y="57531"/>
                </a:lnTo>
                <a:lnTo>
                  <a:pt x="600512" y="52832"/>
                </a:lnTo>
                <a:lnTo>
                  <a:pt x="596956" y="48260"/>
                </a:lnTo>
                <a:lnTo>
                  <a:pt x="566160" y="21082"/>
                </a:lnTo>
                <a:lnTo>
                  <a:pt x="426649" y="21082"/>
                </a:lnTo>
                <a:lnTo>
                  <a:pt x="408957" y="13547"/>
                </a:lnTo>
                <a:lnTo>
                  <a:pt x="390454" y="9096"/>
                </a:lnTo>
                <a:lnTo>
                  <a:pt x="371571" y="7812"/>
                </a:lnTo>
                <a:close/>
              </a:path>
              <a:path w="795019" h="944879">
                <a:moveTo>
                  <a:pt x="608961" y="752602"/>
                </a:moveTo>
                <a:lnTo>
                  <a:pt x="581843" y="752602"/>
                </a:lnTo>
                <a:lnTo>
                  <a:pt x="608251" y="752721"/>
                </a:lnTo>
                <a:lnTo>
                  <a:pt x="608961" y="752602"/>
                </a:lnTo>
                <a:close/>
              </a:path>
              <a:path w="795019" h="944879">
                <a:moveTo>
                  <a:pt x="516042" y="0"/>
                </a:moveTo>
                <a:lnTo>
                  <a:pt x="469673" y="1432"/>
                </a:lnTo>
                <a:lnTo>
                  <a:pt x="426649" y="21082"/>
                </a:lnTo>
                <a:lnTo>
                  <a:pt x="566160" y="21082"/>
                </a:lnTo>
                <a:lnTo>
                  <a:pt x="560291" y="15902"/>
                </a:lnTo>
                <a:lnTo>
                  <a:pt x="51604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0548" y="3543300"/>
            <a:ext cx="121015" cy="185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5564" y="836675"/>
            <a:ext cx="1531619" cy="279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2715" y="606551"/>
            <a:ext cx="2278380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2858" y="3128772"/>
            <a:ext cx="7334504" cy="2288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4852" y="4047333"/>
            <a:ext cx="1613915" cy="583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1167" y="2838957"/>
            <a:ext cx="8020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i="1" spc="-5" dirty="0">
                <a:latin typeface="Verdana"/>
                <a:cs typeface="Verdana"/>
              </a:rPr>
              <a:t>Fulgor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8607" y="2017598"/>
            <a:ext cx="13843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i="1" spc="-5" dirty="0">
                <a:latin typeface="Verdana"/>
                <a:cs typeface="Verdana"/>
              </a:rPr>
              <a:t>Combustão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5284" y="1513077"/>
            <a:ext cx="94424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i="1" dirty="0">
                <a:latin typeface="Verdana"/>
                <a:cs typeface="Verdana"/>
              </a:rPr>
              <a:t>I</a:t>
            </a:r>
            <a:r>
              <a:rPr sz="1700" b="1" i="1" spc="-5" dirty="0">
                <a:latin typeface="Verdana"/>
                <a:cs typeface="Verdana"/>
              </a:rPr>
              <a:t>gni</a:t>
            </a:r>
            <a:r>
              <a:rPr sz="1700" b="1" i="1" dirty="0">
                <a:latin typeface="Verdana"/>
                <a:cs typeface="Verdana"/>
              </a:rPr>
              <a:t>ção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6280" y="2270760"/>
            <a:ext cx="867156" cy="259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7184" y="1450847"/>
            <a:ext cx="864108" cy="259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7628" y="765048"/>
            <a:ext cx="867155" cy="232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9808" y="3415284"/>
            <a:ext cx="24384" cy="27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9856" y="1790700"/>
            <a:ext cx="1143000" cy="1173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2159" y="4911743"/>
            <a:ext cx="1636998" cy="1686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2355" y="4521708"/>
            <a:ext cx="199644" cy="749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96253" y="3080715"/>
            <a:ext cx="4711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Arial"/>
                <a:cs typeface="Arial"/>
              </a:rPr>
              <a:t>+</a:t>
            </a:r>
            <a:endParaRPr sz="6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765" y="4414850"/>
            <a:ext cx="3644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latin typeface="Arial"/>
                <a:cs typeface="Arial"/>
              </a:rPr>
              <a:t>-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1451" y="483108"/>
            <a:ext cx="5731763" cy="113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585912"/>
          <a:ext cx="8229600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619125">
                <a:tc>
                  <a:txBody>
                    <a:bodyPr/>
                    <a:lstStyle/>
                    <a:p>
                      <a:pPr marL="63309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spc="-5" dirty="0">
                          <a:solidFill>
                            <a:srgbClr val="FF3300"/>
                          </a:solidFill>
                          <a:latin typeface="Arial"/>
                          <a:cs typeface="Arial"/>
                        </a:rPr>
                        <a:t>Substância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spc="-5" dirty="0">
                          <a:solidFill>
                            <a:srgbClr val="FF3300"/>
                          </a:solidFill>
                          <a:latin typeface="Arial"/>
                          <a:cs typeface="Arial"/>
                        </a:rPr>
                        <a:t>Fulgor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spc="-5" dirty="0">
                          <a:solidFill>
                            <a:srgbClr val="FF3300"/>
                          </a:solidFill>
                          <a:latin typeface="Arial"/>
                          <a:cs typeface="Arial"/>
                        </a:rPr>
                        <a:t>Ignição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Metanol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b="1" spc="-14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455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Fenol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79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605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Naftalina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540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3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Toluol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535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Enxofre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168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260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Nitrocelulose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Estireno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490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8963" y="533400"/>
            <a:ext cx="8375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i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25550" y="1125538"/>
            <a:ext cx="76676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ts val="500"/>
              </a:spcBef>
              <a:spcAft>
                <a:spcPts val="500"/>
              </a:spcAft>
              <a:buFont typeface="Monotype Sorts"/>
              <a:buChar char="F"/>
            </a:pPr>
            <a:endParaRPr lang="pt-BR" altLang="pt-BR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4340" name="Retângulo 7"/>
          <p:cNvSpPr>
            <a:spLocks noChangeArrowheads="1"/>
          </p:cNvSpPr>
          <p:nvPr/>
        </p:nvSpPr>
        <p:spPr bwMode="auto">
          <a:xfrm>
            <a:off x="395288" y="1773238"/>
            <a:ext cx="82089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 sz="28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endParaRPr lang="pt-BR" altLang="pt-BR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41" name="Retângulo 9"/>
          <p:cNvSpPr>
            <a:spLocks noChangeArrowheads="1"/>
          </p:cNvSpPr>
          <p:nvPr/>
        </p:nvSpPr>
        <p:spPr bwMode="auto">
          <a:xfrm>
            <a:off x="323850" y="1125538"/>
            <a:ext cx="7848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800" b="1">
                <a:solidFill>
                  <a:srgbClr val="002060"/>
                </a:solidFill>
                <a:latin typeface="Calibri" pitchFamily="34" charset="0"/>
              </a:rPr>
              <a:t>       </a:t>
            </a:r>
            <a:r>
              <a:rPr lang="pt-BR" altLang="pt-BR" sz="2800" b="1">
                <a:latin typeface="Calibri" pitchFamily="34" charset="0"/>
              </a:rPr>
              <a:t>EXEMPLOS DE PONTO DE FULGOR  (REVAP): </a:t>
            </a:r>
            <a:endParaRPr lang="pt-BR" altLang="pt-BR" sz="2800">
              <a:latin typeface="Calibri" pitchFamily="34" charset="0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68313" y="1700213"/>
            <a:ext cx="8207375" cy="3600450"/>
            <a:chOff x="-2" y="-2"/>
            <a:chExt cx="2960" cy="1384"/>
          </a:xfrm>
        </p:grpSpPr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0" y="0"/>
              <a:ext cx="2956" cy="1380"/>
              <a:chOff x="0" y="0"/>
              <a:chExt cx="2956" cy="1380"/>
            </a:xfrm>
          </p:grpSpPr>
          <p:grpSp>
            <p:nvGrpSpPr>
              <p:cNvPr id="5" name="Group 66"/>
              <p:cNvGrpSpPr>
                <a:grpSpLocks/>
              </p:cNvGrpSpPr>
              <p:nvPr/>
            </p:nvGrpSpPr>
            <p:grpSpPr bwMode="auto">
              <a:xfrm>
                <a:off x="0" y="0"/>
                <a:ext cx="2956" cy="374"/>
                <a:chOff x="0" y="0"/>
                <a:chExt cx="2956" cy="374"/>
              </a:xfrm>
            </p:grpSpPr>
            <p:sp>
              <p:nvSpPr>
                <p:cNvPr id="14364" name="Rectangle 6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56" cy="374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eaLnBrk="1" hangingPunct="1"/>
                  <a:endParaRPr lang="pt-BR" altLang="pt-BR">
                    <a:latin typeface="Calibri" pitchFamily="34" charset="0"/>
                  </a:endParaRPr>
                </a:p>
              </p:txBody>
            </p:sp>
            <p:grpSp>
              <p:nvGrpSpPr>
                <p:cNvPr id="6" name="Group 6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6" cy="374"/>
                  <a:chOff x="0" y="0"/>
                  <a:chExt cx="2956" cy="374"/>
                </a:xfrm>
              </p:grpSpPr>
              <p:sp>
                <p:nvSpPr>
                  <p:cNvPr id="14366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56" cy="374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pt-BR" altLang="pt-BR" sz="2000" b="1">
                        <a:latin typeface="Arial Black" pitchFamily="34" charset="0"/>
                        <a:cs typeface="Times New Roman" pitchFamily="18" charset="0"/>
                      </a:rPr>
                      <a:t>Principais pontos e temperaturas de alguns</a:t>
                    </a:r>
                    <a:br>
                      <a:rPr lang="pt-BR" altLang="pt-BR" sz="2000" b="1">
                        <a:latin typeface="Arial Black" pitchFamily="34" charset="0"/>
                        <a:cs typeface="Times New Roman" pitchFamily="18" charset="0"/>
                      </a:rPr>
                    </a:br>
                    <a:r>
                      <a:rPr lang="pt-BR" altLang="pt-BR" sz="2000" b="1">
                        <a:latin typeface="Arial Black" pitchFamily="34" charset="0"/>
                        <a:cs typeface="Times New Roman" pitchFamily="18" charset="0"/>
                      </a:rPr>
                      <a:t> combustíveis ou inflamáveis</a:t>
                    </a:r>
                  </a:p>
                  <a:p>
                    <a:pPr algn="ctr"/>
                    <a:endParaRPr lang="pt-BR" altLang="pt-BR" sz="1200">
                      <a:latin typeface="Tahoma" pitchFamily="34" charset="0"/>
                    </a:endParaRPr>
                  </a:p>
                </p:txBody>
              </p:sp>
              <p:sp>
                <p:nvSpPr>
                  <p:cNvPr id="1436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56" cy="37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hangingPunct="1"/>
                    <a:endParaRPr lang="pt-BR" altLang="pt-BR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7" name="Group 68"/>
              <p:cNvGrpSpPr>
                <a:grpSpLocks/>
              </p:cNvGrpSpPr>
              <p:nvPr/>
            </p:nvGrpSpPr>
            <p:grpSpPr bwMode="auto">
              <a:xfrm>
                <a:off x="0" y="374"/>
                <a:ext cx="1039" cy="374"/>
                <a:chOff x="0" y="374"/>
                <a:chExt cx="1039" cy="374"/>
              </a:xfrm>
            </p:grpSpPr>
            <p:sp>
              <p:nvSpPr>
                <p:cNvPr id="14362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103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r>
                    <a:rPr lang="pt-BR" altLang="pt-BR" sz="1600" b="1">
                      <a:latin typeface="Arial Black" pitchFamily="34" charset="0"/>
                      <a:cs typeface="Arial" pitchFamily="34" charset="0"/>
                    </a:rPr>
                    <a:t>Combustíveis Inflamáveis</a:t>
                  </a:r>
                </a:p>
                <a:p>
                  <a:pPr algn="ctr"/>
                  <a:endParaRPr lang="pt-BR" altLang="pt-BR" sz="1200">
                    <a:latin typeface="Tahoma" pitchFamily="34" charset="0"/>
                  </a:endParaRPr>
                </a:p>
              </p:txBody>
            </p:sp>
            <p:sp>
              <p:nvSpPr>
                <p:cNvPr id="14363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1039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eaLnBrk="1" hangingPunct="1"/>
                  <a:endParaRPr lang="pt-BR" altLang="pt-BR">
                    <a:latin typeface="Calibri" pitchFamily="34" charset="0"/>
                  </a:endParaRPr>
                </a:p>
              </p:txBody>
            </p:sp>
          </p:grpSp>
          <p:grpSp>
            <p:nvGrpSpPr>
              <p:cNvPr id="8" name="Group 70"/>
              <p:cNvGrpSpPr>
                <a:grpSpLocks/>
              </p:cNvGrpSpPr>
              <p:nvPr/>
            </p:nvGrpSpPr>
            <p:grpSpPr bwMode="auto">
              <a:xfrm>
                <a:off x="1039" y="374"/>
                <a:ext cx="1061" cy="374"/>
                <a:chOff x="1039" y="374"/>
                <a:chExt cx="1061" cy="374"/>
              </a:xfrm>
            </p:grpSpPr>
            <p:sp>
              <p:nvSpPr>
                <p:cNvPr id="14360" name="Rectangle 58"/>
                <p:cNvSpPr>
                  <a:spLocks noChangeArrowheads="1"/>
                </p:cNvSpPr>
                <p:nvPr/>
              </p:nvSpPr>
              <p:spPr bwMode="auto">
                <a:xfrm>
                  <a:off x="1039" y="374"/>
                  <a:ext cx="1061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r>
                    <a:rPr lang="pt-BR" altLang="pt-BR" sz="1600" b="1">
                      <a:latin typeface="Arial Black" pitchFamily="34" charset="0"/>
                      <a:cs typeface="Arial" pitchFamily="34" charset="0"/>
                    </a:rPr>
                    <a:t>Ponto de Fulgor</a:t>
                  </a:r>
                  <a:endParaRPr lang="pt-BR" altLang="pt-BR" sz="1600">
                    <a:latin typeface="Arial Black" pitchFamily="34" charset="0"/>
                    <a:cs typeface="Arial" pitchFamily="34" charset="0"/>
                  </a:endParaRPr>
                </a:p>
                <a:p>
                  <a:pPr algn="ctr"/>
                  <a:endParaRPr lang="pt-BR" altLang="pt-BR" sz="1200">
                    <a:latin typeface="Tahoma" pitchFamily="34" charset="0"/>
                  </a:endParaRPr>
                </a:p>
              </p:txBody>
            </p:sp>
            <p:sp>
              <p:nvSpPr>
                <p:cNvPr id="14361" name="Rectangle 69"/>
                <p:cNvSpPr>
                  <a:spLocks noChangeArrowheads="1"/>
                </p:cNvSpPr>
                <p:nvPr/>
              </p:nvSpPr>
              <p:spPr bwMode="auto">
                <a:xfrm>
                  <a:off x="1039" y="374"/>
                  <a:ext cx="1061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eaLnBrk="1" hangingPunct="1"/>
                  <a:endParaRPr lang="pt-BR" altLang="pt-BR">
                    <a:latin typeface="Calibri" pitchFamily="34" charset="0"/>
                  </a:endParaRPr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/>
            </p:nvGrpSpPr>
            <p:grpSpPr bwMode="auto">
              <a:xfrm>
                <a:off x="2100" y="374"/>
                <a:ext cx="856" cy="374"/>
                <a:chOff x="2100" y="374"/>
                <a:chExt cx="856" cy="374"/>
              </a:xfrm>
            </p:grpSpPr>
            <p:sp>
              <p:nvSpPr>
                <p:cNvPr id="14358" name="Rectangle 59"/>
                <p:cNvSpPr>
                  <a:spLocks noChangeArrowheads="1"/>
                </p:cNvSpPr>
                <p:nvPr/>
              </p:nvSpPr>
              <p:spPr bwMode="auto">
                <a:xfrm>
                  <a:off x="2100" y="374"/>
                  <a:ext cx="85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r>
                    <a:rPr lang="pt-BR" altLang="pt-BR" sz="1600" b="1">
                      <a:latin typeface="Arial Black" pitchFamily="34" charset="0"/>
                      <a:cs typeface="Arial" pitchFamily="34" charset="0"/>
                    </a:rPr>
                    <a:t>Temperatura de Ignição</a:t>
                  </a:r>
                </a:p>
                <a:p>
                  <a:pPr algn="ctr"/>
                  <a:endParaRPr lang="pt-BR" altLang="pt-BR" sz="1200">
                    <a:latin typeface="Tahoma" pitchFamily="34" charset="0"/>
                  </a:endParaRPr>
                </a:p>
              </p:txBody>
            </p:sp>
            <p:sp>
              <p:nvSpPr>
                <p:cNvPr id="14359" name="Rectangle 71"/>
                <p:cNvSpPr>
                  <a:spLocks noChangeArrowheads="1"/>
                </p:cNvSpPr>
                <p:nvPr/>
              </p:nvSpPr>
              <p:spPr bwMode="auto">
                <a:xfrm>
                  <a:off x="2100" y="374"/>
                  <a:ext cx="85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eaLnBrk="1" hangingPunct="1"/>
                  <a:endParaRPr lang="pt-BR" altLang="pt-BR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" name="Group 74"/>
              <p:cNvGrpSpPr>
                <a:grpSpLocks/>
              </p:cNvGrpSpPr>
              <p:nvPr/>
            </p:nvGrpSpPr>
            <p:grpSpPr bwMode="auto">
              <a:xfrm>
                <a:off x="0" y="748"/>
                <a:ext cx="1039" cy="632"/>
                <a:chOff x="0" y="748"/>
                <a:chExt cx="1039" cy="632"/>
              </a:xfrm>
            </p:grpSpPr>
            <p:sp>
              <p:nvSpPr>
                <p:cNvPr id="14356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039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r>
                    <a:rPr lang="pt-BR" altLang="pt-BR" sz="1600" b="1">
                      <a:cs typeface="Arial" pitchFamily="34" charset="0"/>
                    </a:rPr>
                    <a:t>Etanol</a:t>
                  </a:r>
                </a:p>
                <a:p>
                  <a:pPr algn="ctr"/>
                  <a:r>
                    <a:rPr lang="pt-BR" altLang="pt-BR" sz="1600" b="1">
                      <a:cs typeface="Arial" pitchFamily="34" charset="0"/>
                    </a:rPr>
                    <a:t>Gasolina</a:t>
                  </a:r>
                </a:p>
                <a:p>
                  <a:pPr algn="ctr"/>
                  <a:r>
                    <a:rPr lang="pt-BR" altLang="pt-BR" sz="1600" b="1">
                      <a:cs typeface="Arial" pitchFamily="34" charset="0"/>
                    </a:rPr>
                    <a:t>Querosene aviação</a:t>
                  </a:r>
                </a:p>
                <a:p>
                  <a:pPr algn="ctr"/>
                  <a:r>
                    <a:rPr lang="pt-BR" altLang="pt-BR" sz="1600" b="1">
                      <a:cs typeface="Arial" pitchFamily="34" charset="0"/>
                    </a:rPr>
                    <a:t>Diesel</a:t>
                  </a:r>
                </a:p>
                <a:p>
                  <a:endParaRPr lang="pt-BR" altLang="pt-BR" sz="1200">
                    <a:latin typeface="Tahoma" pitchFamily="34" charset="0"/>
                  </a:endParaRPr>
                </a:p>
              </p:txBody>
            </p:sp>
            <p:sp>
              <p:nvSpPr>
                <p:cNvPr id="14357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039" cy="6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eaLnBrk="1" hangingPunct="1"/>
                  <a:endParaRPr lang="pt-BR" altLang="pt-BR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1039" y="748"/>
                <a:ext cx="1061" cy="632"/>
                <a:chOff x="1039" y="748"/>
                <a:chExt cx="1061" cy="632"/>
              </a:xfrm>
            </p:grpSpPr>
            <p:sp>
              <p:nvSpPr>
                <p:cNvPr id="14354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9" y="748"/>
                  <a:ext cx="1061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r>
                    <a:rPr lang="pt-BR" altLang="pt-BR" sz="1600" b="1">
                      <a:solidFill>
                        <a:srgbClr val="333333"/>
                      </a:solidFill>
                      <a:cs typeface="Arial" pitchFamily="34" charset="0"/>
                    </a:rPr>
                    <a:t>   </a:t>
                  </a:r>
                  <a:r>
                    <a:rPr lang="pt-BR" altLang="pt-BR" sz="1600" b="1">
                      <a:cs typeface="Arial" pitchFamily="34" charset="0"/>
                    </a:rPr>
                    <a:t>16,6° C</a:t>
                  </a:r>
                </a:p>
                <a:p>
                  <a:pPr algn="ctr"/>
                  <a:r>
                    <a:rPr lang="pt-BR" altLang="pt-BR" sz="1600" b="1">
                      <a:cs typeface="Arial" pitchFamily="34" charset="0"/>
                    </a:rPr>
                    <a:t>&lt;- 43,0° C</a:t>
                  </a:r>
                </a:p>
                <a:p>
                  <a:pPr algn="ctr"/>
                  <a:r>
                    <a:rPr lang="pt-BR" altLang="pt-BR" sz="1600" b="1">
                      <a:cs typeface="Arial" pitchFamily="34" charset="0"/>
                    </a:rPr>
                    <a:t>&gt; 60,0º C </a:t>
                  </a:r>
                </a:p>
                <a:p>
                  <a:pPr algn="ctr"/>
                  <a:r>
                    <a:rPr lang="pt-BR" altLang="pt-BR" sz="1600" b="1">
                      <a:cs typeface="Arial" pitchFamily="34" charset="0"/>
                    </a:rPr>
                    <a:t>&gt; 62,0°C</a:t>
                  </a:r>
                </a:p>
                <a:p>
                  <a:endParaRPr lang="pt-BR" altLang="pt-BR" sz="1200">
                    <a:latin typeface="Tahoma" pitchFamily="34" charset="0"/>
                  </a:endParaRPr>
                </a:p>
              </p:txBody>
            </p:sp>
            <p:sp>
              <p:nvSpPr>
                <p:cNvPr id="14355" name="Rectangle 75"/>
                <p:cNvSpPr>
                  <a:spLocks noChangeArrowheads="1"/>
                </p:cNvSpPr>
                <p:nvPr/>
              </p:nvSpPr>
              <p:spPr bwMode="auto">
                <a:xfrm>
                  <a:off x="1039" y="748"/>
                  <a:ext cx="1061" cy="6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eaLnBrk="1" hangingPunct="1"/>
                  <a:endParaRPr lang="pt-BR" altLang="pt-BR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" name="Group 78"/>
              <p:cNvGrpSpPr>
                <a:grpSpLocks/>
              </p:cNvGrpSpPr>
              <p:nvPr/>
            </p:nvGrpSpPr>
            <p:grpSpPr bwMode="auto">
              <a:xfrm>
                <a:off x="2100" y="748"/>
                <a:ext cx="856" cy="632"/>
                <a:chOff x="2100" y="748"/>
                <a:chExt cx="856" cy="632"/>
              </a:xfrm>
            </p:grpSpPr>
            <p:sp>
              <p:nvSpPr>
                <p:cNvPr id="14352" name="Rectangle 62"/>
                <p:cNvSpPr>
                  <a:spLocks noChangeArrowheads="1"/>
                </p:cNvSpPr>
                <p:nvPr/>
              </p:nvSpPr>
              <p:spPr bwMode="auto">
                <a:xfrm>
                  <a:off x="2100" y="748"/>
                  <a:ext cx="856" cy="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/>
                  <a:r>
                    <a:rPr lang="pt-BR" altLang="pt-BR" sz="1600" b="1">
                      <a:cs typeface="Arial" pitchFamily="34" charset="0"/>
                    </a:rPr>
                    <a:t>363,0°C</a:t>
                  </a:r>
                </a:p>
                <a:p>
                  <a:pPr algn="ctr"/>
                  <a:r>
                    <a:rPr lang="pt-BR" altLang="pt-BR" sz="1600" b="1">
                      <a:cs typeface="Arial" pitchFamily="34" charset="0"/>
                    </a:rPr>
                    <a:t>257,0°C</a:t>
                  </a:r>
                </a:p>
                <a:p>
                  <a:pPr algn="ctr"/>
                  <a:r>
                    <a:rPr lang="pt-BR" altLang="pt-BR" sz="1600" b="1">
                      <a:cs typeface="Arial" pitchFamily="34" charset="0"/>
                    </a:rPr>
                    <a:t>210,0°C</a:t>
                  </a:r>
                </a:p>
                <a:p>
                  <a:pPr algn="ctr"/>
                  <a:r>
                    <a:rPr lang="pt-BR" altLang="pt-BR" sz="1600" b="1">
                      <a:cs typeface="Arial" pitchFamily="34" charset="0"/>
                    </a:rPr>
                    <a:t>210,0°C</a:t>
                  </a:r>
                </a:p>
                <a:p>
                  <a:endParaRPr lang="pt-BR" altLang="pt-BR">
                    <a:latin typeface="Calibri" pitchFamily="34" charset="0"/>
                  </a:endParaRPr>
                </a:p>
              </p:txBody>
            </p:sp>
            <p:sp>
              <p:nvSpPr>
                <p:cNvPr id="14353" name="Rectangle 77"/>
                <p:cNvSpPr>
                  <a:spLocks noChangeArrowheads="1"/>
                </p:cNvSpPr>
                <p:nvPr/>
              </p:nvSpPr>
              <p:spPr bwMode="auto">
                <a:xfrm>
                  <a:off x="2100" y="748"/>
                  <a:ext cx="856" cy="6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eaLnBrk="1" hangingPunct="1"/>
                  <a:endParaRPr lang="pt-BR" altLang="pt-BR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4344" name="Rectangle 80"/>
            <p:cNvSpPr>
              <a:spLocks noChangeArrowheads="1"/>
            </p:cNvSpPr>
            <p:nvPr/>
          </p:nvSpPr>
          <p:spPr bwMode="auto">
            <a:xfrm>
              <a:off x="-2" y="-2"/>
              <a:ext cx="2960" cy="1384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pt-BR" altLang="pt-B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4167" y="260604"/>
            <a:ext cx="6454139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585912"/>
          <a:ext cx="8229600" cy="4879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81406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Algodão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267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406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Fibras de madeira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218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Fumo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240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406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Sulfite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90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360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9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Jornal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235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Carvão </a:t>
                      </a:r>
                      <a:r>
                        <a:rPr sz="2400" b="1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de</a:t>
                      </a:r>
                      <a:r>
                        <a:rPr sz="2400" b="1" spc="20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400" b="1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madeira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140 </a:t>
                      </a:r>
                      <a:r>
                        <a:rPr sz="2400" b="1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/</a:t>
                      </a:r>
                      <a:r>
                        <a:rPr sz="2400" b="1" spc="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200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871548"/>
            <a:ext cx="6797040" cy="4145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95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É importante avaliar também a </a:t>
            </a:r>
            <a:r>
              <a:rPr sz="1900" dirty="0">
                <a:solidFill>
                  <a:srgbClr val="0033CC"/>
                </a:solidFill>
                <a:latin typeface="Arial"/>
                <a:cs typeface="Arial"/>
              </a:rPr>
              <a:t>forma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que se apresenta o  combustível, ao se tentar queimar um pedaço de madeira,  com a chama de um isqueiro, haverá dificuldade, pois seu  calor é insuficiente para </a:t>
            </a:r>
            <a:r>
              <a:rPr sz="1900" dirty="0">
                <a:solidFill>
                  <a:srgbClr val="0033CC"/>
                </a:solidFill>
                <a:latin typeface="Arial"/>
                <a:cs typeface="Arial"/>
              </a:rPr>
              <a:t>aquecê-la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e produzir </a:t>
            </a:r>
            <a:r>
              <a:rPr sz="1900" spc="-20" dirty="0">
                <a:solidFill>
                  <a:srgbClr val="0033CC"/>
                </a:solidFill>
                <a:latin typeface="Arial"/>
                <a:cs typeface="Arial"/>
              </a:rPr>
              <a:t>vapor,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mas se  esta madeira for dividida em pequenas aparas, o fogo se  propagará</a:t>
            </a:r>
            <a:r>
              <a:rPr sz="1900" spc="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rapidamente.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Combustíveis sólidos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comuns;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FF3300"/>
                </a:solidFill>
                <a:latin typeface="Arial"/>
                <a:cs typeface="Arial"/>
              </a:rPr>
              <a:t>Combustíveis sujeitos a combustão</a:t>
            </a:r>
            <a:r>
              <a:rPr sz="1900" spc="1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3300"/>
                </a:solidFill>
                <a:latin typeface="Arial"/>
                <a:cs typeface="Arial"/>
              </a:rPr>
              <a:t>espontânea;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Pós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combustíveis;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FF3300"/>
                </a:solidFill>
                <a:latin typeface="Arial"/>
                <a:cs typeface="Arial"/>
              </a:rPr>
              <a:t>Líquidos</a:t>
            </a:r>
            <a:r>
              <a:rPr sz="1900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3300"/>
                </a:solidFill>
                <a:latin typeface="Arial"/>
                <a:cs typeface="Arial"/>
              </a:rPr>
              <a:t>inflamáveis;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Gases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inflamáveis;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FF3300"/>
                </a:solidFill>
                <a:latin typeface="Arial"/>
                <a:cs typeface="Arial"/>
              </a:rPr>
              <a:t>Materiais químicos</a:t>
            </a:r>
            <a:r>
              <a:rPr sz="1900" spc="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3300"/>
                </a:solidFill>
                <a:latin typeface="Arial"/>
                <a:cs typeface="Arial"/>
              </a:rPr>
              <a:t>perigosos.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1352" y="394715"/>
            <a:ext cx="7307580" cy="112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7632" y="4538683"/>
            <a:ext cx="3366561" cy="1681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7805" y="6178015"/>
            <a:ext cx="880110" cy="116205"/>
          </a:xfrm>
          <a:custGeom>
            <a:avLst/>
            <a:gdLst/>
            <a:ahLst/>
            <a:cxnLst/>
            <a:rect l="l" t="t" r="r" b="b"/>
            <a:pathLst>
              <a:path w="880109" h="116204">
                <a:moveTo>
                  <a:pt x="110906" y="87595"/>
                </a:moveTo>
                <a:lnTo>
                  <a:pt x="51754" y="94602"/>
                </a:lnTo>
                <a:lnTo>
                  <a:pt x="559" y="115626"/>
                </a:lnTo>
                <a:lnTo>
                  <a:pt x="0" y="116104"/>
                </a:lnTo>
                <a:lnTo>
                  <a:pt x="295344" y="116104"/>
                </a:lnTo>
                <a:lnTo>
                  <a:pt x="306516" y="115626"/>
                </a:lnTo>
                <a:lnTo>
                  <a:pt x="387287" y="110954"/>
                </a:lnTo>
                <a:lnTo>
                  <a:pt x="469182" y="103946"/>
                </a:lnTo>
                <a:lnTo>
                  <a:pt x="509006" y="99274"/>
                </a:lnTo>
                <a:lnTo>
                  <a:pt x="197292" y="99274"/>
                </a:lnTo>
                <a:lnTo>
                  <a:pt x="170057" y="92267"/>
                </a:lnTo>
                <a:lnTo>
                  <a:pt x="140481" y="88762"/>
                </a:lnTo>
                <a:lnTo>
                  <a:pt x="110906" y="87595"/>
                </a:lnTo>
                <a:close/>
              </a:path>
              <a:path w="880109" h="116204">
                <a:moveTo>
                  <a:pt x="554539" y="0"/>
                </a:moveTo>
                <a:lnTo>
                  <a:pt x="472645" y="1162"/>
                </a:lnTo>
                <a:lnTo>
                  <a:pt x="391874" y="10514"/>
                </a:lnTo>
                <a:lnTo>
                  <a:pt x="311102" y="24526"/>
                </a:lnTo>
                <a:lnTo>
                  <a:pt x="230331" y="47885"/>
                </a:lnTo>
                <a:lnTo>
                  <a:pt x="218913" y="49053"/>
                </a:lnTo>
                <a:lnTo>
                  <a:pt x="212080" y="54892"/>
                </a:lnTo>
                <a:lnTo>
                  <a:pt x="207588" y="63068"/>
                </a:lnTo>
                <a:lnTo>
                  <a:pt x="206465" y="73580"/>
                </a:lnTo>
                <a:lnTo>
                  <a:pt x="205248" y="81755"/>
                </a:lnTo>
                <a:lnTo>
                  <a:pt x="204125" y="91099"/>
                </a:lnTo>
                <a:lnTo>
                  <a:pt x="200755" y="96939"/>
                </a:lnTo>
                <a:lnTo>
                  <a:pt x="197292" y="99274"/>
                </a:lnTo>
                <a:lnTo>
                  <a:pt x="509006" y="99274"/>
                </a:lnTo>
                <a:lnTo>
                  <a:pt x="548830" y="94602"/>
                </a:lnTo>
                <a:lnTo>
                  <a:pt x="629601" y="81755"/>
                </a:lnTo>
                <a:lnTo>
                  <a:pt x="660300" y="73580"/>
                </a:lnTo>
                <a:lnTo>
                  <a:pt x="692215" y="65404"/>
                </a:lnTo>
                <a:lnTo>
                  <a:pt x="722914" y="56060"/>
                </a:lnTo>
                <a:lnTo>
                  <a:pt x="754736" y="49053"/>
                </a:lnTo>
                <a:lnTo>
                  <a:pt x="785435" y="40876"/>
                </a:lnTo>
                <a:lnTo>
                  <a:pt x="817350" y="35037"/>
                </a:lnTo>
                <a:lnTo>
                  <a:pt x="848049" y="30365"/>
                </a:lnTo>
                <a:lnTo>
                  <a:pt x="879871" y="30365"/>
                </a:lnTo>
                <a:lnTo>
                  <a:pt x="797976" y="17521"/>
                </a:lnTo>
                <a:lnTo>
                  <a:pt x="717205" y="8179"/>
                </a:lnTo>
                <a:lnTo>
                  <a:pt x="635310" y="1162"/>
                </a:lnTo>
                <a:lnTo>
                  <a:pt x="554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5351" y="6169836"/>
            <a:ext cx="972185" cy="124460"/>
          </a:xfrm>
          <a:custGeom>
            <a:avLst/>
            <a:gdLst/>
            <a:ahLst/>
            <a:cxnLst/>
            <a:rect l="l" t="t" r="r" b="b"/>
            <a:pathLst>
              <a:path w="972184" h="124460">
                <a:moveTo>
                  <a:pt x="123172" y="87586"/>
                </a:moveTo>
                <a:lnTo>
                  <a:pt x="62430" y="94790"/>
                </a:lnTo>
                <a:lnTo>
                  <a:pt x="8613" y="116916"/>
                </a:lnTo>
                <a:lnTo>
                  <a:pt x="0" y="124283"/>
                </a:lnTo>
                <a:lnTo>
                  <a:pt x="29861" y="124283"/>
                </a:lnTo>
                <a:lnTo>
                  <a:pt x="40568" y="118778"/>
                </a:lnTo>
                <a:lnTo>
                  <a:pt x="40342" y="118778"/>
                </a:lnTo>
                <a:lnTo>
                  <a:pt x="41558" y="118269"/>
                </a:lnTo>
                <a:lnTo>
                  <a:pt x="41967" y="118269"/>
                </a:lnTo>
                <a:lnTo>
                  <a:pt x="65625" y="110862"/>
                </a:lnTo>
                <a:lnTo>
                  <a:pt x="65331" y="110862"/>
                </a:lnTo>
                <a:lnTo>
                  <a:pt x="66454" y="110602"/>
                </a:lnTo>
                <a:lnTo>
                  <a:pt x="66979" y="110602"/>
                </a:lnTo>
                <a:lnTo>
                  <a:pt x="94549" y="106261"/>
                </a:lnTo>
                <a:lnTo>
                  <a:pt x="94345" y="106261"/>
                </a:lnTo>
                <a:lnTo>
                  <a:pt x="95000" y="106190"/>
                </a:lnTo>
                <a:lnTo>
                  <a:pt x="95246" y="106190"/>
                </a:lnTo>
                <a:lnTo>
                  <a:pt x="123462" y="103961"/>
                </a:lnTo>
                <a:lnTo>
                  <a:pt x="122985" y="103943"/>
                </a:lnTo>
                <a:lnTo>
                  <a:pt x="123921" y="103925"/>
                </a:lnTo>
                <a:lnTo>
                  <a:pt x="223141" y="103925"/>
                </a:lnTo>
                <a:lnTo>
                  <a:pt x="224253" y="102004"/>
                </a:lnTo>
                <a:lnTo>
                  <a:pt x="224392" y="100911"/>
                </a:lnTo>
                <a:lnTo>
                  <a:pt x="206377" y="100911"/>
                </a:lnTo>
                <a:lnTo>
                  <a:pt x="206527" y="100651"/>
                </a:lnTo>
                <a:lnTo>
                  <a:pt x="205347" y="100651"/>
                </a:lnTo>
                <a:lnTo>
                  <a:pt x="207279" y="99347"/>
                </a:lnTo>
                <a:lnTo>
                  <a:pt x="207763" y="98508"/>
                </a:lnTo>
                <a:lnTo>
                  <a:pt x="183914" y="92385"/>
                </a:lnTo>
                <a:lnTo>
                  <a:pt x="153496" y="88784"/>
                </a:lnTo>
                <a:lnTo>
                  <a:pt x="123172" y="87586"/>
                </a:lnTo>
                <a:close/>
              </a:path>
              <a:path w="972184" h="124460">
                <a:moveTo>
                  <a:pt x="521868" y="115636"/>
                </a:moveTo>
                <a:lnTo>
                  <a:pt x="318689" y="115636"/>
                </a:lnTo>
                <a:lnTo>
                  <a:pt x="116477" y="124283"/>
                </a:lnTo>
                <a:lnTo>
                  <a:pt x="435455" y="124283"/>
                </a:lnTo>
                <a:lnTo>
                  <a:pt x="482478" y="120262"/>
                </a:lnTo>
                <a:lnTo>
                  <a:pt x="521868" y="115636"/>
                </a:lnTo>
                <a:close/>
              </a:path>
              <a:path w="972184" h="124460">
                <a:moveTo>
                  <a:pt x="41558" y="118269"/>
                </a:moveTo>
                <a:lnTo>
                  <a:pt x="40342" y="118778"/>
                </a:lnTo>
                <a:lnTo>
                  <a:pt x="40922" y="118596"/>
                </a:lnTo>
                <a:lnTo>
                  <a:pt x="41558" y="118269"/>
                </a:lnTo>
                <a:close/>
              </a:path>
              <a:path w="972184" h="124460">
                <a:moveTo>
                  <a:pt x="40922" y="118596"/>
                </a:moveTo>
                <a:lnTo>
                  <a:pt x="40342" y="118778"/>
                </a:lnTo>
                <a:lnTo>
                  <a:pt x="40568" y="118778"/>
                </a:lnTo>
                <a:lnTo>
                  <a:pt x="40922" y="118596"/>
                </a:lnTo>
                <a:close/>
              </a:path>
              <a:path w="972184" h="124460">
                <a:moveTo>
                  <a:pt x="41967" y="118269"/>
                </a:moveTo>
                <a:lnTo>
                  <a:pt x="41558" y="118269"/>
                </a:lnTo>
                <a:lnTo>
                  <a:pt x="40922" y="118596"/>
                </a:lnTo>
                <a:lnTo>
                  <a:pt x="41967" y="118269"/>
                </a:lnTo>
                <a:close/>
              </a:path>
              <a:path w="972184" h="124460">
                <a:moveTo>
                  <a:pt x="181039" y="108504"/>
                </a:moveTo>
                <a:lnTo>
                  <a:pt x="211243" y="116262"/>
                </a:lnTo>
                <a:lnTo>
                  <a:pt x="219105" y="110900"/>
                </a:lnTo>
                <a:lnTo>
                  <a:pt x="220455" y="108567"/>
                </a:lnTo>
                <a:lnTo>
                  <a:pt x="181574" y="108567"/>
                </a:lnTo>
                <a:lnTo>
                  <a:pt x="181039" y="108504"/>
                </a:lnTo>
                <a:close/>
              </a:path>
              <a:path w="972184" h="124460">
                <a:moveTo>
                  <a:pt x="561593" y="110970"/>
                </a:moveTo>
                <a:lnTo>
                  <a:pt x="399086" y="110985"/>
                </a:lnTo>
                <a:lnTo>
                  <a:pt x="318502" y="115642"/>
                </a:lnTo>
                <a:lnTo>
                  <a:pt x="318689" y="115636"/>
                </a:lnTo>
                <a:lnTo>
                  <a:pt x="521868" y="115636"/>
                </a:lnTo>
                <a:lnTo>
                  <a:pt x="561593" y="110970"/>
                </a:lnTo>
                <a:close/>
              </a:path>
              <a:path w="972184" h="124460">
                <a:moveTo>
                  <a:pt x="656039" y="94658"/>
                </a:moveTo>
                <a:lnTo>
                  <a:pt x="560340" y="94659"/>
                </a:lnTo>
                <a:lnTo>
                  <a:pt x="480793" y="104002"/>
                </a:lnTo>
                <a:lnTo>
                  <a:pt x="399215" y="110974"/>
                </a:lnTo>
                <a:lnTo>
                  <a:pt x="561593" y="110970"/>
                </a:lnTo>
                <a:lnTo>
                  <a:pt x="562313" y="110886"/>
                </a:lnTo>
                <a:lnTo>
                  <a:pt x="643646" y="97950"/>
                </a:lnTo>
                <a:lnTo>
                  <a:pt x="656039" y="94658"/>
                </a:lnTo>
                <a:close/>
              </a:path>
              <a:path w="972184" h="124460">
                <a:moveTo>
                  <a:pt x="66454" y="110602"/>
                </a:moveTo>
                <a:lnTo>
                  <a:pt x="65331" y="110862"/>
                </a:lnTo>
                <a:lnTo>
                  <a:pt x="65923" y="110768"/>
                </a:lnTo>
                <a:lnTo>
                  <a:pt x="66454" y="110602"/>
                </a:lnTo>
                <a:close/>
              </a:path>
              <a:path w="972184" h="124460">
                <a:moveTo>
                  <a:pt x="65923" y="110768"/>
                </a:moveTo>
                <a:lnTo>
                  <a:pt x="65331" y="110862"/>
                </a:lnTo>
                <a:lnTo>
                  <a:pt x="65625" y="110862"/>
                </a:lnTo>
                <a:lnTo>
                  <a:pt x="65923" y="110768"/>
                </a:lnTo>
                <a:close/>
              </a:path>
              <a:path w="972184" h="124460">
                <a:moveTo>
                  <a:pt x="66979" y="110602"/>
                </a:moveTo>
                <a:lnTo>
                  <a:pt x="66454" y="110602"/>
                </a:lnTo>
                <a:lnTo>
                  <a:pt x="65923" y="110768"/>
                </a:lnTo>
                <a:lnTo>
                  <a:pt x="66979" y="110602"/>
                </a:lnTo>
                <a:close/>
              </a:path>
              <a:path w="972184" h="124460">
                <a:moveTo>
                  <a:pt x="180545" y="108377"/>
                </a:moveTo>
                <a:lnTo>
                  <a:pt x="181039" y="108504"/>
                </a:lnTo>
                <a:lnTo>
                  <a:pt x="181574" y="108567"/>
                </a:lnTo>
                <a:lnTo>
                  <a:pt x="180545" y="108377"/>
                </a:lnTo>
                <a:close/>
              </a:path>
              <a:path w="972184" h="124460">
                <a:moveTo>
                  <a:pt x="220565" y="108377"/>
                </a:moveTo>
                <a:lnTo>
                  <a:pt x="180545" y="108377"/>
                </a:lnTo>
                <a:lnTo>
                  <a:pt x="181574" y="108567"/>
                </a:lnTo>
                <a:lnTo>
                  <a:pt x="220455" y="108567"/>
                </a:lnTo>
                <a:lnTo>
                  <a:pt x="220565" y="108377"/>
                </a:lnTo>
                <a:close/>
              </a:path>
              <a:path w="972184" h="124460">
                <a:moveTo>
                  <a:pt x="222483" y="105063"/>
                </a:moveTo>
                <a:lnTo>
                  <a:pt x="151999" y="105063"/>
                </a:lnTo>
                <a:lnTo>
                  <a:pt x="152560" y="105111"/>
                </a:lnTo>
                <a:lnTo>
                  <a:pt x="152404" y="105111"/>
                </a:lnTo>
                <a:lnTo>
                  <a:pt x="181039" y="108504"/>
                </a:lnTo>
                <a:lnTo>
                  <a:pt x="180545" y="108377"/>
                </a:lnTo>
                <a:lnTo>
                  <a:pt x="220565" y="108377"/>
                </a:lnTo>
                <a:lnTo>
                  <a:pt x="222455" y="105111"/>
                </a:lnTo>
                <a:lnTo>
                  <a:pt x="152326" y="105102"/>
                </a:lnTo>
                <a:lnTo>
                  <a:pt x="222460" y="105102"/>
                </a:lnTo>
                <a:close/>
              </a:path>
              <a:path w="972184" h="124460">
                <a:moveTo>
                  <a:pt x="94753" y="106229"/>
                </a:moveTo>
                <a:lnTo>
                  <a:pt x="94345" y="106261"/>
                </a:lnTo>
                <a:lnTo>
                  <a:pt x="94549" y="106261"/>
                </a:lnTo>
                <a:lnTo>
                  <a:pt x="94753" y="106229"/>
                </a:lnTo>
                <a:close/>
              </a:path>
              <a:path w="972184" h="124460">
                <a:moveTo>
                  <a:pt x="95246" y="106190"/>
                </a:moveTo>
                <a:lnTo>
                  <a:pt x="95000" y="106190"/>
                </a:lnTo>
                <a:lnTo>
                  <a:pt x="94753" y="106229"/>
                </a:lnTo>
                <a:lnTo>
                  <a:pt x="95246" y="106190"/>
                </a:lnTo>
                <a:close/>
              </a:path>
              <a:path w="972184" h="124460">
                <a:moveTo>
                  <a:pt x="223141" y="103925"/>
                </a:moveTo>
                <a:lnTo>
                  <a:pt x="123921" y="103925"/>
                </a:lnTo>
                <a:lnTo>
                  <a:pt x="123462" y="103961"/>
                </a:lnTo>
                <a:lnTo>
                  <a:pt x="152326" y="105102"/>
                </a:lnTo>
                <a:lnTo>
                  <a:pt x="151999" y="105063"/>
                </a:lnTo>
                <a:lnTo>
                  <a:pt x="222483" y="105063"/>
                </a:lnTo>
                <a:lnTo>
                  <a:pt x="223141" y="103925"/>
                </a:lnTo>
                <a:close/>
              </a:path>
              <a:path w="972184" h="124460">
                <a:moveTo>
                  <a:pt x="123921" y="103925"/>
                </a:moveTo>
                <a:lnTo>
                  <a:pt x="122985" y="103943"/>
                </a:lnTo>
                <a:lnTo>
                  <a:pt x="123462" y="103961"/>
                </a:lnTo>
                <a:lnTo>
                  <a:pt x="123921" y="103925"/>
                </a:lnTo>
                <a:close/>
              </a:path>
              <a:path w="972184" h="124460">
                <a:moveTo>
                  <a:pt x="206875" y="100380"/>
                </a:moveTo>
                <a:lnTo>
                  <a:pt x="206661" y="100417"/>
                </a:lnTo>
                <a:lnTo>
                  <a:pt x="206377" y="100911"/>
                </a:lnTo>
                <a:lnTo>
                  <a:pt x="206875" y="100380"/>
                </a:lnTo>
                <a:close/>
              </a:path>
              <a:path w="972184" h="124460">
                <a:moveTo>
                  <a:pt x="224721" y="98314"/>
                </a:moveTo>
                <a:lnTo>
                  <a:pt x="208810" y="98314"/>
                </a:lnTo>
                <a:lnTo>
                  <a:pt x="208461" y="98687"/>
                </a:lnTo>
                <a:lnTo>
                  <a:pt x="211711" y="99521"/>
                </a:lnTo>
                <a:lnTo>
                  <a:pt x="206875" y="100380"/>
                </a:lnTo>
                <a:lnTo>
                  <a:pt x="206377" y="100911"/>
                </a:lnTo>
                <a:lnTo>
                  <a:pt x="224392" y="100911"/>
                </a:lnTo>
                <a:lnTo>
                  <a:pt x="224721" y="98314"/>
                </a:lnTo>
                <a:close/>
              </a:path>
              <a:path w="972184" h="124460">
                <a:moveTo>
                  <a:pt x="207279" y="99347"/>
                </a:moveTo>
                <a:lnTo>
                  <a:pt x="205347" y="100651"/>
                </a:lnTo>
                <a:lnTo>
                  <a:pt x="206661" y="100417"/>
                </a:lnTo>
                <a:lnTo>
                  <a:pt x="207279" y="99347"/>
                </a:lnTo>
                <a:close/>
              </a:path>
              <a:path w="972184" h="124460">
                <a:moveTo>
                  <a:pt x="206661" y="100417"/>
                </a:moveTo>
                <a:lnTo>
                  <a:pt x="205347" y="100651"/>
                </a:lnTo>
                <a:lnTo>
                  <a:pt x="206527" y="100651"/>
                </a:lnTo>
                <a:lnTo>
                  <a:pt x="206661" y="100417"/>
                </a:lnTo>
                <a:close/>
              </a:path>
              <a:path w="972184" h="124460">
                <a:moveTo>
                  <a:pt x="208314" y="98649"/>
                </a:moveTo>
                <a:lnTo>
                  <a:pt x="207279" y="99347"/>
                </a:lnTo>
                <a:lnTo>
                  <a:pt x="206661" y="100417"/>
                </a:lnTo>
                <a:lnTo>
                  <a:pt x="206875" y="100380"/>
                </a:lnTo>
                <a:lnTo>
                  <a:pt x="208461" y="98687"/>
                </a:lnTo>
                <a:lnTo>
                  <a:pt x="208314" y="98649"/>
                </a:lnTo>
                <a:close/>
              </a:path>
              <a:path w="972184" h="124460">
                <a:moveTo>
                  <a:pt x="208461" y="98687"/>
                </a:moveTo>
                <a:lnTo>
                  <a:pt x="206875" y="100380"/>
                </a:lnTo>
                <a:lnTo>
                  <a:pt x="211711" y="99521"/>
                </a:lnTo>
                <a:lnTo>
                  <a:pt x="208461" y="98687"/>
                </a:lnTo>
                <a:close/>
              </a:path>
              <a:path w="972184" h="124460">
                <a:moveTo>
                  <a:pt x="207763" y="98508"/>
                </a:moveTo>
                <a:lnTo>
                  <a:pt x="207279" y="99347"/>
                </a:lnTo>
                <a:lnTo>
                  <a:pt x="208314" y="98649"/>
                </a:lnTo>
                <a:lnTo>
                  <a:pt x="207763" y="98508"/>
                </a:lnTo>
                <a:close/>
              </a:path>
              <a:path w="972184" h="124460">
                <a:moveTo>
                  <a:pt x="208810" y="98314"/>
                </a:moveTo>
                <a:lnTo>
                  <a:pt x="208314" y="98649"/>
                </a:lnTo>
                <a:lnTo>
                  <a:pt x="208461" y="98687"/>
                </a:lnTo>
                <a:lnTo>
                  <a:pt x="208810" y="98314"/>
                </a:lnTo>
                <a:close/>
              </a:path>
              <a:path w="972184" h="124460">
                <a:moveTo>
                  <a:pt x="208928" y="96488"/>
                </a:moveTo>
                <a:lnTo>
                  <a:pt x="207763" y="98508"/>
                </a:lnTo>
                <a:lnTo>
                  <a:pt x="208314" y="98649"/>
                </a:lnTo>
                <a:lnTo>
                  <a:pt x="208810" y="98314"/>
                </a:lnTo>
                <a:lnTo>
                  <a:pt x="224721" y="98314"/>
                </a:lnTo>
                <a:lnTo>
                  <a:pt x="208716" y="98263"/>
                </a:lnTo>
                <a:lnTo>
                  <a:pt x="208928" y="96488"/>
                </a:lnTo>
                <a:close/>
              </a:path>
              <a:path w="972184" h="124460">
                <a:moveTo>
                  <a:pt x="209746" y="95070"/>
                </a:moveTo>
                <a:lnTo>
                  <a:pt x="208928" y="96488"/>
                </a:lnTo>
                <a:lnTo>
                  <a:pt x="208716" y="98263"/>
                </a:lnTo>
                <a:lnTo>
                  <a:pt x="209746" y="95070"/>
                </a:lnTo>
                <a:close/>
              </a:path>
              <a:path w="972184" h="124460">
                <a:moveTo>
                  <a:pt x="225133" y="95070"/>
                </a:moveTo>
                <a:lnTo>
                  <a:pt x="209746" y="95070"/>
                </a:lnTo>
                <a:lnTo>
                  <a:pt x="208716" y="98263"/>
                </a:lnTo>
                <a:lnTo>
                  <a:pt x="224728" y="98263"/>
                </a:lnTo>
                <a:lnTo>
                  <a:pt x="225133" y="95070"/>
                </a:lnTo>
                <a:close/>
              </a:path>
              <a:path w="972184" h="124460">
                <a:moveTo>
                  <a:pt x="241331" y="47991"/>
                </a:moveTo>
                <a:lnTo>
                  <a:pt x="228184" y="49346"/>
                </a:lnTo>
                <a:lnTo>
                  <a:pt x="218357" y="57734"/>
                </a:lnTo>
                <a:lnTo>
                  <a:pt x="212273" y="68660"/>
                </a:lnTo>
                <a:lnTo>
                  <a:pt x="210963" y="80855"/>
                </a:lnTo>
                <a:lnTo>
                  <a:pt x="210844" y="81471"/>
                </a:lnTo>
                <a:lnTo>
                  <a:pt x="209572" y="91089"/>
                </a:lnTo>
                <a:lnTo>
                  <a:pt x="208928" y="96488"/>
                </a:lnTo>
                <a:lnTo>
                  <a:pt x="209746" y="95070"/>
                </a:lnTo>
                <a:lnTo>
                  <a:pt x="225133" y="95070"/>
                </a:lnTo>
                <a:lnTo>
                  <a:pt x="225639" y="91089"/>
                </a:lnTo>
                <a:lnTo>
                  <a:pt x="225676" y="90947"/>
                </a:lnTo>
                <a:lnTo>
                  <a:pt x="226780" y="82788"/>
                </a:lnTo>
                <a:lnTo>
                  <a:pt x="227570" y="75303"/>
                </a:lnTo>
                <a:lnTo>
                  <a:pt x="226967" y="75303"/>
                </a:lnTo>
                <a:lnTo>
                  <a:pt x="227903" y="72148"/>
                </a:lnTo>
                <a:lnTo>
                  <a:pt x="228701" y="72148"/>
                </a:lnTo>
                <a:lnTo>
                  <a:pt x="230238" y="69352"/>
                </a:lnTo>
                <a:lnTo>
                  <a:pt x="229681" y="69352"/>
                </a:lnTo>
                <a:lnTo>
                  <a:pt x="231460" y="67128"/>
                </a:lnTo>
                <a:lnTo>
                  <a:pt x="232283" y="67128"/>
                </a:lnTo>
                <a:lnTo>
                  <a:pt x="234345" y="65366"/>
                </a:lnTo>
                <a:lnTo>
                  <a:pt x="232208" y="65366"/>
                </a:lnTo>
                <a:lnTo>
                  <a:pt x="236514" y="63512"/>
                </a:lnTo>
                <a:lnTo>
                  <a:pt x="246409" y="63512"/>
                </a:lnTo>
                <a:lnTo>
                  <a:pt x="299366" y="48193"/>
                </a:lnTo>
                <a:lnTo>
                  <a:pt x="240632" y="48193"/>
                </a:lnTo>
                <a:lnTo>
                  <a:pt x="241331" y="47991"/>
                </a:lnTo>
                <a:close/>
              </a:path>
              <a:path w="972184" h="124460">
                <a:moveTo>
                  <a:pt x="640519" y="81906"/>
                </a:moveTo>
                <a:lnTo>
                  <a:pt x="560337" y="94659"/>
                </a:lnTo>
                <a:lnTo>
                  <a:pt x="656039" y="94658"/>
                </a:lnTo>
                <a:lnTo>
                  <a:pt x="674744" y="89690"/>
                </a:lnTo>
                <a:lnTo>
                  <a:pt x="704591" y="82020"/>
                </a:lnTo>
                <a:lnTo>
                  <a:pt x="640089" y="82020"/>
                </a:lnTo>
                <a:lnTo>
                  <a:pt x="640519" y="81906"/>
                </a:lnTo>
                <a:close/>
              </a:path>
              <a:path w="972184" h="124460">
                <a:moveTo>
                  <a:pt x="225676" y="90947"/>
                </a:moveTo>
                <a:lnTo>
                  <a:pt x="225657" y="91089"/>
                </a:lnTo>
                <a:lnTo>
                  <a:pt x="225676" y="90947"/>
                </a:lnTo>
                <a:close/>
              </a:path>
              <a:path w="972184" h="124460">
                <a:moveTo>
                  <a:pt x="640838" y="81855"/>
                </a:moveTo>
                <a:lnTo>
                  <a:pt x="640519" y="81906"/>
                </a:lnTo>
                <a:lnTo>
                  <a:pt x="640089" y="82020"/>
                </a:lnTo>
                <a:lnTo>
                  <a:pt x="640838" y="81855"/>
                </a:lnTo>
                <a:close/>
              </a:path>
              <a:path w="972184" h="124460">
                <a:moveTo>
                  <a:pt x="705234" y="81855"/>
                </a:moveTo>
                <a:lnTo>
                  <a:pt x="640838" y="81855"/>
                </a:lnTo>
                <a:lnTo>
                  <a:pt x="640089" y="82020"/>
                </a:lnTo>
                <a:lnTo>
                  <a:pt x="704591" y="82020"/>
                </a:lnTo>
                <a:lnTo>
                  <a:pt x="705234" y="81855"/>
                </a:lnTo>
                <a:close/>
              </a:path>
              <a:path w="972184" h="124460">
                <a:moveTo>
                  <a:pt x="766961" y="65651"/>
                </a:moveTo>
                <a:lnTo>
                  <a:pt x="702703" y="65651"/>
                </a:lnTo>
                <a:lnTo>
                  <a:pt x="670788" y="73835"/>
                </a:lnTo>
                <a:lnTo>
                  <a:pt x="640519" y="81906"/>
                </a:lnTo>
                <a:lnTo>
                  <a:pt x="640838" y="81855"/>
                </a:lnTo>
                <a:lnTo>
                  <a:pt x="705234" y="81855"/>
                </a:lnTo>
                <a:lnTo>
                  <a:pt x="706728" y="81471"/>
                </a:lnTo>
                <a:lnTo>
                  <a:pt x="737102" y="72233"/>
                </a:lnTo>
                <a:lnTo>
                  <a:pt x="737614" y="72077"/>
                </a:lnTo>
                <a:lnTo>
                  <a:pt x="737760" y="72077"/>
                </a:lnTo>
                <a:lnTo>
                  <a:pt x="766961" y="65651"/>
                </a:lnTo>
                <a:close/>
              </a:path>
              <a:path w="972184" h="124460">
                <a:moveTo>
                  <a:pt x="210963" y="80602"/>
                </a:moveTo>
                <a:lnTo>
                  <a:pt x="210928" y="80855"/>
                </a:lnTo>
                <a:lnTo>
                  <a:pt x="210963" y="80602"/>
                </a:lnTo>
                <a:close/>
              </a:path>
              <a:path w="972184" h="124460">
                <a:moveTo>
                  <a:pt x="227903" y="72148"/>
                </a:moveTo>
                <a:lnTo>
                  <a:pt x="226967" y="75303"/>
                </a:lnTo>
                <a:lnTo>
                  <a:pt x="227714" y="73945"/>
                </a:lnTo>
                <a:lnTo>
                  <a:pt x="227903" y="72148"/>
                </a:lnTo>
                <a:close/>
              </a:path>
              <a:path w="972184" h="124460">
                <a:moveTo>
                  <a:pt x="227714" y="73945"/>
                </a:moveTo>
                <a:lnTo>
                  <a:pt x="226967" y="75303"/>
                </a:lnTo>
                <a:lnTo>
                  <a:pt x="227570" y="75303"/>
                </a:lnTo>
                <a:lnTo>
                  <a:pt x="227714" y="73945"/>
                </a:lnTo>
                <a:close/>
              </a:path>
              <a:path w="972184" h="124460">
                <a:moveTo>
                  <a:pt x="228701" y="72148"/>
                </a:moveTo>
                <a:lnTo>
                  <a:pt x="227903" y="72148"/>
                </a:lnTo>
                <a:lnTo>
                  <a:pt x="227714" y="73945"/>
                </a:lnTo>
                <a:lnTo>
                  <a:pt x="228701" y="72148"/>
                </a:lnTo>
                <a:close/>
              </a:path>
              <a:path w="972184" h="124460">
                <a:moveTo>
                  <a:pt x="737760" y="72077"/>
                </a:moveTo>
                <a:lnTo>
                  <a:pt x="737614" y="72077"/>
                </a:lnTo>
                <a:lnTo>
                  <a:pt x="737232" y="72193"/>
                </a:lnTo>
                <a:lnTo>
                  <a:pt x="737760" y="72077"/>
                </a:lnTo>
                <a:close/>
              </a:path>
              <a:path w="972184" h="124460">
                <a:moveTo>
                  <a:pt x="231460" y="67128"/>
                </a:moveTo>
                <a:lnTo>
                  <a:pt x="229681" y="69352"/>
                </a:lnTo>
                <a:lnTo>
                  <a:pt x="230730" y="68455"/>
                </a:lnTo>
                <a:lnTo>
                  <a:pt x="231460" y="67128"/>
                </a:lnTo>
                <a:close/>
              </a:path>
              <a:path w="972184" h="124460">
                <a:moveTo>
                  <a:pt x="230730" y="68455"/>
                </a:moveTo>
                <a:lnTo>
                  <a:pt x="229681" y="69352"/>
                </a:lnTo>
                <a:lnTo>
                  <a:pt x="230238" y="69352"/>
                </a:lnTo>
                <a:lnTo>
                  <a:pt x="230730" y="68455"/>
                </a:lnTo>
                <a:close/>
              </a:path>
              <a:path w="972184" h="124460">
                <a:moveTo>
                  <a:pt x="232283" y="67128"/>
                </a:moveTo>
                <a:lnTo>
                  <a:pt x="231460" y="67128"/>
                </a:lnTo>
                <a:lnTo>
                  <a:pt x="230730" y="68455"/>
                </a:lnTo>
                <a:lnTo>
                  <a:pt x="232283" y="67128"/>
                </a:lnTo>
                <a:close/>
              </a:path>
              <a:path w="972184" h="124460">
                <a:moveTo>
                  <a:pt x="823621" y="36039"/>
                </a:moveTo>
                <a:lnTo>
                  <a:pt x="796203" y="41063"/>
                </a:lnTo>
                <a:lnTo>
                  <a:pt x="765224" y="49317"/>
                </a:lnTo>
                <a:lnTo>
                  <a:pt x="733402" y="56310"/>
                </a:lnTo>
                <a:lnTo>
                  <a:pt x="702329" y="65743"/>
                </a:lnTo>
                <a:lnTo>
                  <a:pt x="702703" y="65651"/>
                </a:lnTo>
                <a:lnTo>
                  <a:pt x="766961" y="65651"/>
                </a:lnTo>
                <a:lnTo>
                  <a:pt x="769061" y="65189"/>
                </a:lnTo>
                <a:lnTo>
                  <a:pt x="799442" y="57104"/>
                </a:lnTo>
                <a:lnTo>
                  <a:pt x="799292" y="57104"/>
                </a:lnTo>
                <a:lnTo>
                  <a:pt x="799947" y="56969"/>
                </a:lnTo>
                <a:lnTo>
                  <a:pt x="831114" y="51264"/>
                </a:lnTo>
                <a:lnTo>
                  <a:pt x="861044" y="46720"/>
                </a:lnTo>
                <a:lnTo>
                  <a:pt x="860502" y="46720"/>
                </a:lnTo>
                <a:lnTo>
                  <a:pt x="861625" y="46631"/>
                </a:lnTo>
                <a:lnTo>
                  <a:pt x="971604" y="46626"/>
                </a:lnTo>
                <a:lnTo>
                  <a:pt x="891107" y="46626"/>
                </a:lnTo>
                <a:lnTo>
                  <a:pt x="823621" y="36039"/>
                </a:lnTo>
                <a:close/>
              </a:path>
              <a:path w="972184" h="124460">
                <a:moveTo>
                  <a:pt x="236514" y="63512"/>
                </a:moveTo>
                <a:lnTo>
                  <a:pt x="232208" y="65366"/>
                </a:lnTo>
                <a:lnTo>
                  <a:pt x="234636" y="65117"/>
                </a:lnTo>
                <a:lnTo>
                  <a:pt x="236514" y="63512"/>
                </a:lnTo>
                <a:close/>
              </a:path>
              <a:path w="972184" h="124460">
                <a:moveTo>
                  <a:pt x="234636" y="65117"/>
                </a:moveTo>
                <a:lnTo>
                  <a:pt x="232208" y="65366"/>
                </a:lnTo>
                <a:lnTo>
                  <a:pt x="234345" y="65366"/>
                </a:lnTo>
                <a:lnTo>
                  <a:pt x="234636" y="65117"/>
                </a:lnTo>
                <a:close/>
              </a:path>
              <a:path w="972184" h="124460">
                <a:moveTo>
                  <a:pt x="246409" y="63512"/>
                </a:moveTo>
                <a:lnTo>
                  <a:pt x="236514" y="63512"/>
                </a:lnTo>
                <a:lnTo>
                  <a:pt x="234636" y="65117"/>
                </a:lnTo>
                <a:lnTo>
                  <a:pt x="244282" y="64127"/>
                </a:lnTo>
                <a:lnTo>
                  <a:pt x="246409" y="63512"/>
                </a:lnTo>
                <a:close/>
              </a:path>
              <a:path w="972184" h="124460">
                <a:moveTo>
                  <a:pt x="799774" y="57016"/>
                </a:moveTo>
                <a:lnTo>
                  <a:pt x="799292" y="57104"/>
                </a:lnTo>
                <a:lnTo>
                  <a:pt x="799442" y="57104"/>
                </a:lnTo>
                <a:lnTo>
                  <a:pt x="799774" y="57016"/>
                </a:lnTo>
                <a:close/>
              </a:path>
              <a:path w="972184" h="124460">
                <a:moveTo>
                  <a:pt x="800025" y="56969"/>
                </a:moveTo>
                <a:lnTo>
                  <a:pt x="799774" y="57016"/>
                </a:lnTo>
                <a:lnTo>
                  <a:pt x="800025" y="56969"/>
                </a:lnTo>
                <a:close/>
              </a:path>
              <a:path w="972184" h="124460">
                <a:moveTo>
                  <a:pt x="765505" y="49237"/>
                </a:moveTo>
                <a:lnTo>
                  <a:pt x="765143" y="49317"/>
                </a:lnTo>
                <a:lnTo>
                  <a:pt x="765505" y="49237"/>
                </a:lnTo>
                <a:close/>
              </a:path>
              <a:path w="972184" h="124460">
                <a:moveTo>
                  <a:pt x="241942" y="47928"/>
                </a:moveTo>
                <a:lnTo>
                  <a:pt x="241331" y="47991"/>
                </a:lnTo>
                <a:lnTo>
                  <a:pt x="240632" y="48193"/>
                </a:lnTo>
                <a:lnTo>
                  <a:pt x="241942" y="47928"/>
                </a:lnTo>
                <a:close/>
              </a:path>
              <a:path w="972184" h="124460">
                <a:moveTo>
                  <a:pt x="300283" y="47928"/>
                </a:moveTo>
                <a:lnTo>
                  <a:pt x="241942" y="47928"/>
                </a:lnTo>
                <a:lnTo>
                  <a:pt x="240632" y="48193"/>
                </a:lnTo>
                <a:lnTo>
                  <a:pt x="299366" y="48193"/>
                </a:lnTo>
                <a:lnTo>
                  <a:pt x="300283" y="47928"/>
                </a:lnTo>
                <a:close/>
              </a:path>
              <a:path w="972184" h="124460">
                <a:moveTo>
                  <a:pt x="566993" y="0"/>
                </a:moveTo>
                <a:lnTo>
                  <a:pt x="484537" y="1172"/>
                </a:lnTo>
                <a:lnTo>
                  <a:pt x="403204" y="10591"/>
                </a:lnTo>
                <a:lnTo>
                  <a:pt x="321778" y="24720"/>
                </a:lnTo>
                <a:lnTo>
                  <a:pt x="241331" y="47991"/>
                </a:lnTo>
                <a:lnTo>
                  <a:pt x="241942" y="47928"/>
                </a:lnTo>
                <a:lnTo>
                  <a:pt x="300283" y="47928"/>
                </a:lnTo>
                <a:lnTo>
                  <a:pt x="325044" y="40766"/>
                </a:lnTo>
                <a:lnTo>
                  <a:pt x="324866" y="40766"/>
                </a:lnTo>
                <a:lnTo>
                  <a:pt x="325708" y="40573"/>
                </a:lnTo>
                <a:lnTo>
                  <a:pt x="325974" y="40573"/>
                </a:lnTo>
                <a:lnTo>
                  <a:pt x="405250" y="26815"/>
                </a:lnTo>
                <a:lnTo>
                  <a:pt x="405637" y="26748"/>
                </a:lnTo>
                <a:lnTo>
                  <a:pt x="485525" y="17521"/>
                </a:lnTo>
                <a:lnTo>
                  <a:pt x="485192" y="17521"/>
                </a:lnTo>
                <a:lnTo>
                  <a:pt x="485941" y="17473"/>
                </a:lnTo>
                <a:lnTo>
                  <a:pt x="488548" y="17473"/>
                </a:lnTo>
                <a:lnTo>
                  <a:pt x="566992" y="16350"/>
                </a:lnTo>
                <a:lnTo>
                  <a:pt x="800735" y="16348"/>
                </a:lnTo>
                <a:lnTo>
                  <a:pt x="730407" y="8217"/>
                </a:lnTo>
                <a:lnTo>
                  <a:pt x="648138" y="1172"/>
                </a:lnTo>
                <a:lnTo>
                  <a:pt x="566993" y="0"/>
                </a:lnTo>
                <a:close/>
              </a:path>
              <a:path w="972184" h="124460">
                <a:moveTo>
                  <a:pt x="861625" y="46631"/>
                </a:moveTo>
                <a:lnTo>
                  <a:pt x="860502" y="46720"/>
                </a:lnTo>
                <a:lnTo>
                  <a:pt x="861044" y="46720"/>
                </a:lnTo>
                <a:lnTo>
                  <a:pt x="861625" y="46631"/>
                </a:lnTo>
                <a:close/>
              </a:path>
              <a:path w="972184" h="124460">
                <a:moveTo>
                  <a:pt x="971604" y="46631"/>
                </a:moveTo>
                <a:lnTo>
                  <a:pt x="861625" y="46631"/>
                </a:lnTo>
                <a:lnTo>
                  <a:pt x="861044" y="46720"/>
                </a:lnTo>
                <a:lnTo>
                  <a:pt x="971598" y="46720"/>
                </a:lnTo>
                <a:close/>
              </a:path>
              <a:path w="972184" h="124460">
                <a:moveTo>
                  <a:pt x="892324" y="30368"/>
                </a:moveTo>
                <a:lnTo>
                  <a:pt x="859847" y="30368"/>
                </a:lnTo>
                <a:lnTo>
                  <a:pt x="828493" y="35146"/>
                </a:lnTo>
                <a:lnTo>
                  <a:pt x="823621" y="36039"/>
                </a:lnTo>
                <a:lnTo>
                  <a:pt x="891107" y="46626"/>
                </a:lnTo>
                <a:lnTo>
                  <a:pt x="892324" y="30368"/>
                </a:lnTo>
                <a:close/>
              </a:path>
              <a:path w="972184" h="124460">
                <a:moveTo>
                  <a:pt x="892947" y="30368"/>
                </a:moveTo>
                <a:lnTo>
                  <a:pt x="892324" y="30368"/>
                </a:lnTo>
                <a:lnTo>
                  <a:pt x="891107" y="46626"/>
                </a:lnTo>
                <a:lnTo>
                  <a:pt x="971604" y="46626"/>
                </a:lnTo>
                <a:lnTo>
                  <a:pt x="971879" y="42748"/>
                </a:lnTo>
                <a:lnTo>
                  <a:pt x="892947" y="30368"/>
                </a:lnTo>
                <a:close/>
              </a:path>
              <a:path w="972184" h="124460">
                <a:moveTo>
                  <a:pt x="325708" y="40573"/>
                </a:moveTo>
                <a:lnTo>
                  <a:pt x="324866" y="40766"/>
                </a:lnTo>
                <a:lnTo>
                  <a:pt x="325311" y="40689"/>
                </a:lnTo>
                <a:lnTo>
                  <a:pt x="325708" y="40573"/>
                </a:lnTo>
                <a:close/>
              </a:path>
              <a:path w="972184" h="124460">
                <a:moveTo>
                  <a:pt x="325311" y="40689"/>
                </a:moveTo>
                <a:lnTo>
                  <a:pt x="324866" y="40766"/>
                </a:lnTo>
                <a:lnTo>
                  <a:pt x="325044" y="40766"/>
                </a:lnTo>
                <a:lnTo>
                  <a:pt x="325311" y="40689"/>
                </a:lnTo>
                <a:close/>
              </a:path>
              <a:path w="972184" h="124460">
                <a:moveTo>
                  <a:pt x="325974" y="40573"/>
                </a:moveTo>
                <a:lnTo>
                  <a:pt x="325708" y="40573"/>
                </a:lnTo>
                <a:lnTo>
                  <a:pt x="325311" y="40689"/>
                </a:lnTo>
                <a:lnTo>
                  <a:pt x="325974" y="40573"/>
                </a:lnTo>
                <a:close/>
              </a:path>
              <a:path w="972184" h="124460">
                <a:moveTo>
                  <a:pt x="837469" y="33778"/>
                </a:moveTo>
                <a:lnTo>
                  <a:pt x="809213" y="33778"/>
                </a:lnTo>
                <a:lnTo>
                  <a:pt x="809494" y="33821"/>
                </a:lnTo>
                <a:lnTo>
                  <a:pt x="823621" y="36039"/>
                </a:lnTo>
                <a:lnTo>
                  <a:pt x="828493" y="35146"/>
                </a:lnTo>
                <a:lnTo>
                  <a:pt x="837469" y="33778"/>
                </a:lnTo>
                <a:close/>
              </a:path>
              <a:path w="972184" h="124460">
                <a:moveTo>
                  <a:pt x="809451" y="33816"/>
                </a:moveTo>
                <a:close/>
              </a:path>
              <a:path w="972184" h="124460">
                <a:moveTo>
                  <a:pt x="810628" y="17492"/>
                </a:moveTo>
                <a:lnTo>
                  <a:pt x="647109" y="17492"/>
                </a:lnTo>
                <a:lnTo>
                  <a:pt x="647670" y="17521"/>
                </a:lnTo>
                <a:lnTo>
                  <a:pt x="647446" y="17521"/>
                </a:lnTo>
                <a:lnTo>
                  <a:pt x="729003" y="24499"/>
                </a:lnTo>
                <a:lnTo>
                  <a:pt x="809451" y="33816"/>
                </a:lnTo>
                <a:lnTo>
                  <a:pt x="809213" y="33778"/>
                </a:lnTo>
                <a:lnTo>
                  <a:pt x="837469" y="33778"/>
                </a:lnTo>
                <a:lnTo>
                  <a:pt x="859847" y="30368"/>
                </a:lnTo>
                <a:lnTo>
                  <a:pt x="892947" y="30368"/>
                </a:lnTo>
                <a:lnTo>
                  <a:pt x="811459" y="17588"/>
                </a:lnTo>
                <a:lnTo>
                  <a:pt x="810877" y="17521"/>
                </a:lnTo>
                <a:lnTo>
                  <a:pt x="647400" y="17517"/>
                </a:lnTo>
                <a:lnTo>
                  <a:pt x="810843" y="17517"/>
                </a:lnTo>
                <a:lnTo>
                  <a:pt x="810628" y="17492"/>
                </a:lnTo>
                <a:close/>
              </a:path>
              <a:path w="972184" h="124460">
                <a:moveTo>
                  <a:pt x="405751" y="26748"/>
                </a:moveTo>
                <a:lnTo>
                  <a:pt x="405410" y="26787"/>
                </a:lnTo>
                <a:lnTo>
                  <a:pt x="405751" y="26748"/>
                </a:lnTo>
                <a:close/>
              </a:path>
              <a:path w="972184" h="124460">
                <a:moveTo>
                  <a:pt x="728722" y="24479"/>
                </a:moveTo>
                <a:lnTo>
                  <a:pt x="728889" y="24499"/>
                </a:lnTo>
                <a:lnTo>
                  <a:pt x="728722" y="24479"/>
                </a:lnTo>
                <a:close/>
              </a:path>
              <a:path w="972184" h="124460">
                <a:moveTo>
                  <a:pt x="485941" y="17473"/>
                </a:moveTo>
                <a:lnTo>
                  <a:pt x="485192" y="17521"/>
                </a:lnTo>
                <a:lnTo>
                  <a:pt x="485572" y="17515"/>
                </a:lnTo>
                <a:lnTo>
                  <a:pt x="485941" y="17473"/>
                </a:lnTo>
                <a:close/>
              </a:path>
              <a:path w="972184" h="124460">
                <a:moveTo>
                  <a:pt x="800735" y="16348"/>
                </a:moveTo>
                <a:lnTo>
                  <a:pt x="566992" y="16350"/>
                </a:lnTo>
                <a:lnTo>
                  <a:pt x="647400" y="17517"/>
                </a:lnTo>
                <a:lnTo>
                  <a:pt x="647109" y="17492"/>
                </a:lnTo>
                <a:lnTo>
                  <a:pt x="810628" y="17492"/>
                </a:lnTo>
                <a:lnTo>
                  <a:pt x="800735" y="16348"/>
                </a:lnTo>
                <a:close/>
              </a:path>
              <a:path w="972184" h="124460">
                <a:moveTo>
                  <a:pt x="488548" y="17473"/>
                </a:moveTo>
                <a:lnTo>
                  <a:pt x="485941" y="17473"/>
                </a:lnTo>
                <a:lnTo>
                  <a:pt x="485572" y="17515"/>
                </a:lnTo>
                <a:lnTo>
                  <a:pt x="488548" y="17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630426"/>
            <a:ext cx="3263265" cy="1711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A reação</a:t>
            </a:r>
            <a:r>
              <a:rPr sz="2600" u="heavy" spc="-16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 </a:t>
            </a:r>
            <a:r>
              <a:rPr sz="2600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química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Propagação do</a:t>
            </a:r>
            <a:r>
              <a:rPr sz="2600" u="heavy" spc="-5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 </a:t>
            </a:r>
            <a:r>
              <a:rPr sz="2600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fogo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600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Classes de</a:t>
            </a:r>
            <a:r>
              <a:rPr sz="2600" u="heavy" spc="-6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 </a:t>
            </a:r>
            <a:r>
              <a:rPr sz="2600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incêndio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2951" y="790955"/>
            <a:ext cx="4570476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2095" y="4006201"/>
            <a:ext cx="2428309" cy="2015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6"/>
            <a:ext cx="7799070" cy="43675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8605" marR="5080" indent="-256540">
              <a:lnSpc>
                <a:spcPts val="2480"/>
              </a:lnSpc>
              <a:spcBef>
                <a:spcPts val="420"/>
              </a:spcBef>
              <a:tabLst>
                <a:tab pos="268605" algn="l"/>
              </a:tabLst>
            </a:pPr>
            <a:r>
              <a:rPr sz="155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300" dirty="0">
                <a:latin typeface="Arial"/>
                <a:cs typeface="Arial"/>
              </a:rPr>
              <a:t>“Limite Inferior </a:t>
            </a:r>
            <a:r>
              <a:rPr sz="2300" spc="-5" dirty="0">
                <a:latin typeface="Arial"/>
                <a:cs typeface="Arial"/>
              </a:rPr>
              <a:t>de Explosividade" </a:t>
            </a:r>
            <a:r>
              <a:rPr sz="2300" dirty="0">
                <a:latin typeface="Arial"/>
                <a:cs typeface="Arial"/>
              </a:rPr>
              <a:t>LIE, é o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desprendimento  mínimo de vapor inflamável de determinado produto, a  qual o fogo não se propaga. Há excesso de oxigênio e  pouco combustível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desprendido.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Times New Roman"/>
              <a:cs typeface="Times New Roman"/>
            </a:endParaRPr>
          </a:p>
          <a:p>
            <a:pPr marL="268605" marR="283845" indent="-256540">
              <a:lnSpc>
                <a:spcPts val="248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55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300" dirty="0">
                <a:latin typeface="Arial"/>
                <a:cs typeface="Arial"/>
              </a:rPr>
              <a:t>"Limite Superior de </a:t>
            </a:r>
            <a:r>
              <a:rPr sz="2300" spc="-5" dirty="0">
                <a:latin typeface="Arial"/>
                <a:cs typeface="Arial"/>
              </a:rPr>
              <a:t>Explosividade" </a:t>
            </a:r>
            <a:r>
              <a:rPr sz="2300" dirty="0">
                <a:latin typeface="Arial"/>
                <a:cs typeface="Arial"/>
              </a:rPr>
              <a:t>LSE, é o  </a:t>
            </a:r>
            <a:r>
              <a:rPr sz="2300" spc="-5" dirty="0">
                <a:latin typeface="Arial"/>
                <a:cs typeface="Arial"/>
              </a:rPr>
              <a:t>desprendimento </a:t>
            </a:r>
            <a:r>
              <a:rPr sz="2300" dirty="0">
                <a:latin typeface="Arial"/>
                <a:cs typeface="Arial"/>
              </a:rPr>
              <a:t>Maximo de vapor inflamável de  determinado produto, a qual o fogo não se propaga. Há  excesso de combustível desprendido e pouco</a:t>
            </a:r>
            <a:r>
              <a:rPr sz="2300" spc="-1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Oxigênio.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Times New Roman"/>
              <a:cs typeface="Times New Roman"/>
            </a:endParaRPr>
          </a:p>
          <a:p>
            <a:pPr marL="268605" marR="675640" indent="-256540">
              <a:lnSpc>
                <a:spcPts val="2480"/>
              </a:lnSpc>
              <a:tabLst>
                <a:tab pos="268605" algn="l"/>
              </a:tabLst>
            </a:pPr>
            <a:r>
              <a:rPr sz="155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300" dirty="0">
                <a:latin typeface="Arial"/>
                <a:cs typeface="Arial"/>
              </a:rPr>
              <a:t>Mistura Rica - é o ponto em que a concentração de  oxigênio e combustível desprendido estão em</a:t>
            </a:r>
            <a:r>
              <a:rPr sz="2300" spc="-1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limites  favoráveis a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combustão.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4044" y="652272"/>
            <a:ext cx="6929628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278" y="1718660"/>
            <a:ext cx="8439721" cy="512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6978" y="4875021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LIE =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3,3%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786" y="1874011"/>
            <a:ext cx="1186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LSE =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2352" y="2336292"/>
            <a:ext cx="76200" cy="2390140"/>
          </a:xfrm>
          <a:custGeom>
            <a:avLst/>
            <a:gdLst/>
            <a:ahLst/>
            <a:cxnLst/>
            <a:rect l="l" t="t" r="r" b="b"/>
            <a:pathLst>
              <a:path w="76200" h="2390140">
                <a:moveTo>
                  <a:pt x="31750" y="2313432"/>
                </a:moveTo>
                <a:lnTo>
                  <a:pt x="0" y="2313432"/>
                </a:lnTo>
                <a:lnTo>
                  <a:pt x="38100" y="2389632"/>
                </a:lnTo>
                <a:lnTo>
                  <a:pt x="69850" y="2326132"/>
                </a:lnTo>
                <a:lnTo>
                  <a:pt x="31750" y="2326132"/>
                </a:lnTo>
                <a:lnTo>
                  <a:pt x="31750" y="2313432"/>
                </a:lnTo>
                <a:close/>
              </a:path>
              <a:path w="76200" h="2390140">
                <a:moveTo>
                  <a:pt x="44450" y="63500"/>
                </a:moveTo>
                <a:lnTo>
                  <a:pt x="31750" y="63500"/>
                </a:lnTo>
                <a:lnTo>
                  <a:pt x="31750" y="2326132"/>
                </a:lnTo>
                <a:lnTo>
                  <a:pt x="44450" y="2326132"/>
                </a:lnTo>
                <a:lnTo>
                  <a:pt x="44450" y="63500"/>
                </a:lnTo>
                <a:close/>
              </a:path>
              <a:path w="76200" h="2390140">
                <a:moveTo>
                  <a:pt x="76200" y="2313432"/>
                </a:moveTo>
                <a:lnTo>
                  <a:pt x="44450" y="2313432"/>
                </a:lnTo>
                <a:lnTo>
                  <a:pt x="44450" y="2326132"/>
                </a:lnTo>
                <a:lnTo>
                  <a:pt x="69850" y="2326132"/>
                </a:lnTo>
                <a:lnTo>
                  <a:pt x="76200" y="2313432"/>
                </a:lnTo>
                <a:close/>
              </a:path>
              <a:path w="76200" h="239014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39014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894" y="1629155"/>
            <a:ext cx="6082423" cy="4496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9766" y="4986273"/>
            <a:ext cx="1753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Fulgor = </a:t>
            </a:r>
            <a:r>
              <a:rPr sz="1800" b="1" spc="-5" dirty="0">
                <a:latin typeface="Arial"/>
                <a:cs typeface="Arial"/>
              </a:rPr>
              <a:t>12,8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ºC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8576" y="4725923"/>
            <a:ext cx="8110855" cy="0"/>
          </a:xfrm>
          <a:custGeom>
            <a:avLst/>
            <a:gdLst/>
            <a:ahLst/>
            <a:cxnLst/>
            <a:rect l="l" t="t" r="r" b="b"/>
            <a:pathLst>
              <a:path w="8110855">
                <a:moveTo>
                  <a:pt x="0" y="0"/>
                </a:moveTo>
                <a:lnTo>
                  <a:pt x="81107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576" y="2336292"/>
            <a:ext cx="8110855" cy="0"/>
          </a:xfrm>
          <a:custGeom>
            <a:avLst/>
            <a:gdLst/>
            <a:ahLst/>
            <a:cxnLst/>
            <a:rect l="l" t="t" r="r" b="b"/>
            <a:pathLst>
              <a:path w="8110855">
                <a:moveTo>
                  <a:pt x="0" y="0"/>
                </a:moveTo>
                <a:lnTo>
                  <a:pt x="811072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04153" y="6192113"/>
            <a:ext cx="889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Eta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4044" y="638555"/>
            <a:ext cx="6929628" cy="435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779" y="1185672"/>
            <a:ext cx="2702560" cy="1691639"/>
          </a:xfrm>
          <a:custGeom>
            <a:avLst/>
            <a:gdLst/>
            <a:ahLst/>
            <a:cxnLst/>
            <a:rect l="l" t="t" r="r" b="b"/>
            <a:pathLst>
              <a:path w="2702559" h="1691639">
                <a:moveTo>
                  <a:pt x="1642237" y="0"/>
                </a:moveTo>
                <a:lnTo>
                  <a:pt x="1093343" y="476123"/>
                </a:lnTo>
                <a:lnTo>
                  <a:pt x="1319784" y="532256"/>
                </a:lnTo>
                <a:lnTo>
                  <a:pt x="628396" y="940307"/>
                </a:lnTo>
                <a:lnTo>
                  <a:pt x="854837" y="1008506"/>
                </a:lnTo>
                <a:lnTo>
                  <a:pt x="0" y="1691639"/>
                </a:lnTo>
                <a:lnTo>
                  <a:pt x="1449578" y="1168145"/>
                </a:lnTo>
                <a:lnTo>
                  <a:pt x="1173099" y="1095375"/>
                </a:lnTo>
                <a:lnTo>
                  <a:pt x="2073783" y="760094"/>
                </a:lnTo>
                <a:lnTo>
                  <a:pt x="1751076" y="656463"/>
                </a:lnTo>
                <a:lnTo>
                  <a:pt x="2702052" y="304673"/>
                </a:lnTo>
                <a:lnTo>
                  <a:pt x="16422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4843" y="2879801"/>
            <a:ext cx="8388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Mistu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  </a:t>
            </a:r>
            <a:r>
              <a:rPr sz="1800" b="1" spc="-5" dirty="0">
                <a:latin typeface="Arial"/>
                <a:cs typeface="Arial"/>
              </a:rPr>
              <a:t>Rica </a:t>
            </a:r>
            <a:r>
              <a:rPr sz="1800" b="1" dirty="0">
                <a:latin typeface="Arial"/>
                <a:cs typeface="Arial"/>
              </a:rPr>
              <a:t>=  </a:t>
            </a:r>
            <a:r>
              <a:rPr sz="1800" b="1" spc="-5" dirty="0">
                <a:latin typeface="Arial"/>
                <a:cs typeface="Arial"/>
              </a:rPr>
              <a:t>3,4%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18,9%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98642" y="1220724"/>
            <a:ext cx="1328547" cy="1284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46550" y="3456254"/>
            <a:ext cx="1041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Explosão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636" y="789431"/>
            <a:ext cx="7507223" cy="422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641538"/>
          <a:ext cx="8534400" cy="4667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0"/>
                <a:gridCol w="2844800"/>
                <a:gridCol w="2844800"/>
              </a:tblGrid>
              <a:tr h="731520">
                <a:tc>
                  <a:txBody>
                    <a:bodyPr/>
                    <a:lstStyle/>
                    <a:p>
                      <a:pPr marL="81915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400" spc="-5" dirty="0">
                          <a:solidFill>
                            <a:srgbClr val="FF3300"/>
                          </a:solidFill>
                          <a:latin typeface="Liberation Sans Narrow"/>
                          <a:cs typeface="Liberation Sans Narrow"/>
                        </a:rPr>
                        <a:t>Substância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758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400" spc="-5" dirty="0">
                          <a:solidFill>
                            <a:srgbClr val="FF3300"/>
                          </a:solidFill>
                          <a:latin typeface="Liberation Sans Narrow"/>
                          <a:cs typeface="Liberation Sans Narrow"/>
                        </a:rPr>
                        <a:t>LII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400" spc="-5" dirty="0">
                          <a:solidFill>
                            <a:srgbClr val="FF3300"/>
                          </a:solidFill>
                          <a:latin typeface="Liberation Sans Narrow"/>
                          <a:cs typeface="Liberation Sans Narrow"/>
                        </a:rPr>
                        <a:t>LSI</a:t>
                      </a:r>
                      <a:endParaRPr sz="2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Acetona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0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2,5%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13%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054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Álcool </a:t>
                      </a:r>
                      <a:r>
                        <a:rPr sz="1800" b="1" spc="-10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100%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3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3,5%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15%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Amônia</a:t>
                      </a:r>
                      <a:r>
                        <a:rPr sz="1800" b="1" spc="-10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anidra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9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15%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28%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b="1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Benzol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46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1,3%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7,9%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Butanol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511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1,4%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800" b="1" spc="-2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11,3%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Estireno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1,1%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8,0%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Gasolina 53/73</a:t>
                      </a:r>
                      <a:r>
                        <a:rPr sz="1800" b="1" spc="5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oct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7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1,4%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10" dirty="0">
                          <a:solidFill>
                            <a:srgbClr val="0033CC"/>
                          </a:solidFill>
                          <a:latin typeface="Liberation Sans Narrow"/>
                          <a:cs typeface="Liberation Sans Narrow"/>
                        </a:rPr>
                        <a:t>7,6%</a:t>
                      </a:r>
                      <a:endParaRPr sz="1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3436" y="781812"/>
            <a:ext cx="6073140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9300" y="3998848"/>
          <a:ext cx="3213735" cy="1838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175"/>
                <a:gridCol w="2321560"/>
              </a:tblGrid>
              <a:tr h="355600">
                <a:tc>
                  <a:txBody>
                    <a:bodyPr/>
                    <a:lstStyle/>
                    <a:p>
                      <a:pPr marR="38544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dirty="0">
                          <a:latin typeface="Liberation Sans Narrow"/>
                          <a:cs typeface="Liberation Sans Narrow"/>
                        </a:rPr>
                        <a:t>4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" dirty="0">
                          <a:latin typeface="Liberation Sans Narrow"/>
                          <a:cs typeface="Liberation Sans Narrow"/>
                        </a:rPr>
                        <a:t>Risco</a:t>
                      </a:r>
                      <a:r>
                        <a:rPr sz="1600" b="1" spc="-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b="1" spc="-10" dirty="0">
                          <a:latin typeface="Liberation Sans Narrow"/>
                          <a:cs typeface="Liberation Sans Narrow"/>
                        </a:rPr>
                        <a:t>extremo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R="38544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dirty="0">
                          <a:latin typeface="Liberation Sans Narrow"/>
                          <a:cs typeface="Liberation Sans Narrow"/>
                        </a:rPr>
                        <a:t>3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" dirty="0">
                          <a:latin typeface="Liberation Sans Narrow"/>
                          <a:cs typeface="Liberation Sans Narrow"/>
                        </a:rPr>
                        <a:t>Risco</a:t>
                      </a:r>
                      <a:r>
                        <a:rPr sz="1600" b="1" spc="-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b="1" spc="-10" dirty="0">
                          <a:latin typeface="Liberation Sans Narrow"/>
                          <a:cs typeface="Liberation Sans Narrow"/>
                        </a:rPr>
                        <a:t>alto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R="38544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dirty="0">
                          <a:latin typeface="Liberation Sans Narrow"/>
                          <a:cs typeface="Liberation Sans Narrow"/>
                        </a:rPr>
                        <a:t>2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spc="-5" dirty="0">
                          <a:latin typeface="Liberation Sans Narrow"/>
                          <a:cs typeface="Liberation Sans Narrow"/>
                        </a:rPr>
                        <a:t>Risco</a:t>
                      </a:r>
                      <a:r>
                        <a:rPr sz="1600" b="1" spc="-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b="1" spc="-5" dirty="0">
                          <a:latin typeface="Liberation Sans Narrow"/>
                          <a:cs typeface="Liberation Sans Narrow"/>
                        </a:rPr>
                        <a:t>moderado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R="38544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dirty="0">
                          <a:latin typeface="Liberation Sans Narrow"/>
                          <a:cs typeface="Liberation Sans Narrow"/>
                        </a:rPr>
                        <a:t>1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latin typeface="Liberation Sans Narrow"/>
                          <a:cs typeface="Liberation Sans Narrow"/>
                        </a:rPr>
                        <a:t>Risco</a:t>
                      </a:r>
                      <a:r>
                        <a:rPr sz="1600" b="1" spc="-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b="1" spc="-5" dirty="0">
                          <a:latin typeface="Liberation Sans Narrow"/>
                          <a:cs typeface="Liberation Sans Narrow"/>
                        </a:rPr>
                        <a:t>pequeno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R="38544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dirty="0">
                          <a:latin typeface="Liberation Sans Narrow"/>
                          <a:cs typeface="Liberation Sans Narrow"/>
                        </a:rPr>
                        <a:t>0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latin typeface="Liberation Sans Narrow"/>
                          <a:cs typeface="Liberation Sans Narrow"/>
                        </a:rPr>
                        <a:t>Não existe</a:t>
                      </a:r>
                      <a:r>
                        <a:rPr sz="1600" b="1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b="1" spc="-5" dirty="0">
                          <a:latin typeface="Liberation Sans Narrow"/>
                          <a:cs typeface="Liberation Sans Narrow"/>
                        </a:rPr>
                        <a:t>risco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8118"/>
                      </a:solidFill>
                      <a:prstDash val="solid"/>
                    </a:lnL>
                    <a:lnR w="12700">
                      <a:solidFill>
                        <a:srgbClr val="FF8118"/>
                      </a:solidFill>
                      <a:prstDash val="solid"/>
                    </a:lnR>
                    <a:lnT w="12700">
                      <a:solidFill>
                        <a:srgbClr val="FF8118"/>
                      </a:solidFill>
                      <a:prstDash val="solid"/>
                    </a:lnT>
                    <a:lnB w="12700">
                      <a:solidFill>
                        <a:srgbClr val="FF811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795771" y="3268979"/>
            <a:ext cx="1727200" cy="1771014"/>
          </a:xfrm>
          <a:custGeom>
            <a:avLst/>
            <a:gdLst/>
            <a:ahLst/>
            <a:cxnLst/>
            <a:rect l="l" t="t" r="r" b="b"/>
            <a:pathLst>
              <a:path w="1727200" h="1771014">
                <a:moveTo>
                  <a:pt x="863346" y="0"/>
                </a:moveTo>
                <a:lnTo>
                  <a:pt x="0" y="885444"/>
                </a:lnTo>
                <a:lnTo>
                  <a:pt x="863346" y="1770888"/>
                </a:lnTo>
                <a:lnTo>
                  <a:pt x="1726692" y="885444"/>
                </a:lnTo>
                <a:lnTo>
                  <a:pt x="8633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5771" y="3268979"/>
            <a:ext cx="1727200" cy="1771014"/>
          </a:xfrm>
          <a:custGeom>
            <a:avLst/>
            <a:gdLst/>
            <a:ahLst/>
            <a:cxnLst/>
            <a:rect l="l" t="t" r="r" b="b"/>
            <a:pathLst>
              <a:path w="1727200" h="1771014">
                <a:moveTo>
                  <a:pt x="0" y="885444"/>
                </a:moveTo>
                <a:lnTo>
                  <a:pt x="863346" y="0"/>
                </a:lnTo>
                <a:lnTo>
                  <a:pt x="1726692" y="885444"/>
                </a:lnTo>
                <a:lnTo>
                  <a:pt x="863346" y="1770888"/>
                </a:lnTo>
                <a:lnTo>
                  <a:pt x="0" y="88544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93890" y="3880484"/>
            <a:ext cx="3321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latin typeface="Verdana"/>
                <a:cs typeface="Verdana"/>
              </a:rPr>
              <a:t>1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1404" y="4155947"/>
            <a:ext cx="1727200" cy="1772920"/>
          </a:xfrm>
          <a:custGeom>
            <a:avLst/>
            <a:gdLst/>
            <a:ahLst/>
            <a:cxnLst/>
            <a:rect l="l" t="t" r="r" b="b"/>
            <a:pathLst>
              <a:path w="1727200" h="1772920">
                <a:moveTo>
                  <a:pt x="863346" y="0"/>
                </a:moveTo>
                <a:lnTo>
                  <a:pt x="0" y="886206"/>
                </a:lnTo>
                <a:lnTo>
                  <a:pt x="863346" y="1772412"/>
                </a:lnTo>
                <a:lnTo>
                  <a:pt x="1726692" y="886206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1404" y="4155947"/>
            <a:ext cx="1727200" cy="1772920"/>
          </a:xfrm>
          <a:custGeom>
            <a:avLst/>
            <a:gdLst/>
            <a:ahLst/>
            <a:cxnLst/>
            <a:rect l="l" t="t" r="r" b="b"/>
            <a:pathLst>
              <a:path w="1727200" h="1772920">
                <a:moveTo>
                  <a:pt x="0" y="886206"/>
                </a:moveTo>
                <a:lnTo>
                  <a:pt x="863346" y="0"/>
                </a:lnTo>
                <a:lnTo>
                  <a:pt x="1726692" y="886206"/>
                </a:lnTo>
                <a:lnTo>
                  <a:pt x="863346" y="1772412"/>
                </a:lnTo>
                <a:lnTo>
                  <a:pt x="0" y="88620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59142" y="4768088"/>
            <a:ext cx="3321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latin typeface="Verdana"/>
                <a:cs typeface="Verdana"/>
              </a:rPr>
              <a:t>4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1664" y="4155947"/>
            <a:ext cx="1729739" cy="1772920"/>
          </a:xfrm>
          <a:custGeom>
            <a:avLst/>
            <a:gdLst/>
            <a:ahLst/>
            <a:cxnLst/>
            <a:rect l="l" t="t" r="r" b="b"/>
            <a:pathLst>
              <a:path w="1729740" h="1772920">
                <a:moveTo>
                  <a:pt x="864870" y="0"/>
                </a:moveTo>
                <a:lnTo>
                  <a:pt x="0" y="886206"/>
                </a:lnTo>
                <a:lnTo>
                  <a:pt x="864870" y="1772412"/>
                </a:lnTo>
                <a:lnTo>
                  <a:pt x="1729739" y="886206"/>
                </a:lnTo>
                <a:lnTo>
                  <a:pt x="86487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1664" y="4155947"/>
            <a:ext cx="1729739" cy="1772920"/>
          </a:xfrm>
          <a:custGeom>
            <a:avLst/>
            <a:gdLst/>
            <a:ahLst/>
            <a:cxnLst/>
            <a:rect l="l" t="t" r="r" b="b"/>
            <a:pathLst>
              <a:path w="1729740" h="1772920">
                <a:moveTo>
                  <a:pt x="0" y="886206"/>
                </a:moveTo>
                <a:lnTo>
                  <a:pt x="864870" y="0"/>
                </a:lnTo>
                <a:lnTo>
                  <a:pt x="1729739" y="886206"/>
                </a:lnTo>
                <a:lnTo>
                  <a:pt x="864870" y="1772412"/>
                </a:lnTo>
                <a:lnTo>
                  <a:pt x="0" y="88620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30671" y="4768088"/>
            <a:ext cx="3321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latin typeface="Verdana"/>
                <a:cs typeface="Verdana"/>
              </a:rPr>
              <a:t>3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5771" y="5041391"/>
            <a:ext cx="1727200" cy="1772920"/>
          </a:xfrm>
          <a:custGeom>
            <a:avLst/>
            <a:gdLst/>
            <a:ahLst/>
            <a:cxnLst/>
            <a:rect l="l" t="t" r="r" b="b"/>
            <a:pathLst>
              <a:path w="1727200" h="1772920">
                <a:moveTo>
                  <a:pt x="863346" y="0"/>
                </a:moveTo>
                <a:lnTo>
                  <a:pt x="0" y="886205"/>
                </a:lnTo>
                <a:lnTo>
                  <a:pt x="863346" y="1772411"/>
                </a:lnTo>
                <a:lnTo>
                  <a:pt x="1726692" y="886205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5771" y="5041391"/>
            <a:ext cx="1727200" cy="1772920"/>
          </a:xfrm>
          <a:custGeom>
            <a:avLst/>
            <a:gdLst/>
            <a:ahLst/>
            <a:cxnLst/>
            <a:rect l="l" t="t" r="r" b="b"/>
            <a:pathLst>
              <a:path w="1727200" h="1772920">
                <a:moveTo>
                  <a:pt x="0" y="886205"/>
                </a:moveTo>
                <a:lnTo>
                  <a:pt x="863346" y="0"/>
                </a:lnTo>
                <a:lnTo>
                  <a:pt x="1726692" y="886205"/>
                </a:lnTo>
                <a:lnTo>
                  <a:pt x="863346" y="1772411"/>
                </a:lnTo>
                <a:lnTo>
                  <a:pt x="0" y="88620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03975" y="5654141"/>
            <a:ext cx="5124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latin typeface="Verdana"/>
                <a:cs typeface="Verdana"/>
              </a:rPr>
              <a:t>W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99453" y="5787390"/>
            <a:ext cx="733425" cy="341630"/>
          </a:xfrm>
          <a:custGeom>
            <a:avLst/>
            <a:gdLst/>
            <a:ahLst/>
            <a:cxnLst/>
            <a:rect l="l" t="t" r="r" b="b"/>
            <a:pathLst>
              <a:path w="733425" h="341629">
                <a:moveTo>
                  <a:pt x="733044" y="0"/>
                </a:moveTo>
                <a:lnTo>
                  <a:pt x="0" y="341376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3016" y="1584705"/>
            <a:ext cx="7835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São utilizados </a:t>
            </a:r>
            <a:r>
              <a:rPr sz="18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quadrados</a:t>
            </a:r>
            <a:r>
              <a:rPr sz="1800" spc="-5" dirty="0">
                <a:solidFill>
                  <a:srgbClr val="FF8118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spc="-5" dirty="0">
                <a:latin typeface="Arial"/>
                <a:cs typeface="Arial"/>
              </a:rPr>
              <a:t>que expressam tipos de risco em graus que variam  de 0 a </a:t>
            </a:r>
            <a:r>
              <a:rPr sz="1800" dirty="0">
                <a:latin typeface="Arial"/>
                <a:cs typeface="Arial"/>
              </a:rPr>
              <a:t>4, </a:t>
            </a:r>
            <a:r>
              <a:rPr sz="1800" spc="-5" dirty="0">
                <a:latin typeface="Arial"/>
                <a:cs typeface="Arial"/>
              </a:rPr>
              <a:t>cada qual especificado por uma </a:t>
            </a:r>
            <a:r>
              <a:rPr sz="18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4"/>
              </a:rPr>
              <a:t>cor</a:t>
            </a:r>
            <a:r>
              <a:rPr sz="1800" spc="-5" dirty="0">
                <a:solidFill>
                  <a:srgbClr val="FF8118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" dirty="0">
                <a:latin typeface="Arial"/>
                <a:cs typeface="Arial"/>
              </a:rPr>
              <a:t>(branco, azul, amarelo e  vermelho), que representam, respectivamente, </a:t>
            </a:r>
            <a:r>
              <a:rPr sz="1800" i="1" spc="-5" dirty="0">
                <a:latin typeface="Arial"/>
                <a:cs typeface="Arial"/>
              </a:rPr>
              <a:t>riscos específicos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i="1" spc="-5" dirty="0">
                <a:latin typeface="Arial"/>
                <a:cs typeface="Arial"/>
              </a:rPr>
              <a:t>risco à  saúde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i="1" spc="-5" dirty="0">
                <a:latin typeface="Arial"/>
                <a:cs typeface="Arial"/>
              </a:rPr>
              <a:t>reatividade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inflamabilidade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Quando utilizada em rotulos de produtos, ela é </a:t>
            </a:r>
            <a:r>
              <a:rPr spc="-10" dirty="0"/>
              <a:t>de </a:t>
            </a:r>
            <a:r>
              <a:rPr spc="-5" dirty="0"/>
              <a:t>grande utilidade, pois  permite </a:t>
            </a:r>
            <a:r>
              <a:rPr spc="-10" dirty="0"/>
              <a:t>num </a:t>
            </a:r>
            <a:r>
              <a:rPr spc="-5" dirty="0"/>
              <a:t>simples relance, </a:t>
            </a:r>
            <a:r>
              <a:rPr spc="-10" dirty="0"/>
              <a:t>que </a:t>
            </a:r>
            <a:r>
              <a:rPr dirty="0"/>
              <a:t>se </a:t>
            </a:r>
            <a:r>
              <a:rPr spc="-5" dirty="0"/>
              <a:t>tenha ideia sobre </a:t>
            </a:r>
            <a:r>
              <a:rPr dirty="0"/>
              <a:t>o </a:t>
            </a:r>
            <a:r>
              <a:rPr spc="-5" dirty="0"/>
              <a:t>risco representado  pela substância ali</a:t>
            </a:r>
            <a:r>
              <a:rPr spc="25" dirty="0"/>
              <a:t> </a:t>
            </a:r>
            <a:r>
              <a:rPr spc="-5" dirty="0"/>
              <a:t>contida.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908" y="422909"/>
            <a:ext cx="610298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b="1" dirty="0">
                <a:solidFill>
                  <a:srgbClr val="464646"/>
                </a:solidFill>
                <a:latin typeface="Arial"/>
                <a:cs typeface="Arial"/>
              </a:rPr>
              <a:t>DIAMANTE DE</a:t>
            </a:r>
            <a:r>
              <a:rPr sz="4100" b="1" spc="-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4100" b="1" dirty="0">
                <a:solidFill>
                  <a:srgbClr val="464646"/>
                </a:solidFill>
                <a:latin typeface="Arial"/>
                <a:cs typeface="Arial"/>
              </a:rPr>
              <a:t>HOMMEL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" y="1540763"/>
            <a:ext cx="7790688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072" y="405384"/>
            <a:ext cx="7277100" cy="111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4076700"/>
            <a:ext cx="3517391" cy="1795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4887" y="2421635"/>
            <a:ext cx="2970908" cy="2506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5558" y="3603752"/>
            <a:ext cx="356362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5240" marR="5080" indent="-127317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Verdana"/>
                <a:cs typeface="Verdana"/>
              </a:rPr>
              <a:t>Contaminantes </a:t>
            </a:r>
            <a:r>
              <a:rPr sz="1700" b="1" spc="-5" dirty="0">
                <a:latin typeface="Verdana"/>
                <a:cs typeface="Verdana"/>
              </a:rPr>
              <a:t>mais</a:t>
            </a:r>
            <a:r>
              <a:rPr sz="1700" b="1" spc="-135" dirty="0">
                <a:latin typeface="Verdana"/>
                <a:cs typeface="Verdana"/>
              </a:rPr>
              <a:t> </a:t>
            </a:r>
            <a:r>
              <a:rPr sz="1700" b="1" spc="-5" dirty="0">
                <a:latin typeface="Verdana"/>
                <a:cs typeface="Verdana"/>
              </a:rPr>
              <a:t>pesados  que </a:t>
            </a:r>
            <a:r>
              <a:rPr sz="1700" b="1" dirty="0">
                <a:latin typeface="Verdana"/>
                <a:cs typeface="Verdana"/>
              </a:rPr>
              <a:t>o</a:t>
            </a:r>
            <a:r>
              <a:rPr sz="1700" b="1" spc="-4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ar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1015" y="4438903"/>
            <a:ext cx="166433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Verdana"/>
                <a:cs typeface="Verdana"/>
              </a:rPr>
              <a:t>Entrada de</a:t>
            </a:r>
            <a:r>
              <a:rPr sz="1700" b="1" spc="-140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ar  </a:t>
            </a:r>
            <a:r>
              <a:rPr sz="1700" b="1" spc="-5" dirty="0">
                <a:latin typeface="Verdana"/>
                <a:cs typeface="Verdana"/>
              </a:rPr>
              <a:t>limpo  (ventilador)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856" y="4512055"/>
            <a:ext cx="160020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Verdana"/>
                <a:cs typeface="Verdana"/>
              </a:rPr>
              <a:t>Saída de ar  c</a:t>
            </a:r>
            <a:r>
              <a:rPr sz="1700" b="1" spc="-10" dirty="0">
                <a:latin typeface="Verdana"/>
                <a:cs typeface="Verdana"/>
              </a:rPr>
              <a:t>o</a:t>
            </a:r>
            <a:r>
              <a:rPr sz="1700" b="1" spc="-5" dirty="0">
                <a:latin typeface="Verdana"/>
                <a:cs typeface="Verdana"/>
              </a:rPr>
              <a:t>ntam</a:t>
            </a:r>
            <a:r>
              <a:rPr sz="1700" b="1" dirty="0">
                <a:latin typeface="Verdana"/>
                <a:cs typeface="Verdana"/>
              </a:rPr>
              <a:t>i</a:t>
            </a:r>
            <a:r>
              <a:rPr sz="1700" b="1" spc="-5" dirty="0">
                <a:latin typeface="Verdana"/>
                <a:cs typeface="Verdana"/>
              </a:rPr>
              <a:t>nado  (Exaustor)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8633" y="3387597"/>
            <a:ext cx="1664335" cy="80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Verdana"/>
                <a:cs typeface="Verdana"/>
              </a:rPr>
              <a:t>Entrada de</a:t>
            </a:r>
            <a:r>
              <a:rPr sz="1700" b="1" spc="-140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ar  limpo  </a:t>
            </a:r>
            <a:r>
              <a:rPr sz="1700" b="1" spc="-5" dirty="0">
                <a:latin typeface="Verdana"/>
                <a:cs typeface="Verdana"/>
              </a:rPr>
              <a:t>(ventilador)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2244" y="1803019"/>
            <a:ext cx="4022725" cy="1300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6589" marR="5080" indent="-109156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Verdana"/>
                <a:cs typeface="Verdana"/>
              </a:rPr>
              <a:t>Contaminantes </a:t>
            </a:r>
            <a:r>
              <a:rPr sz="1700" b="1" spc="-5" dirty="0">
                <a:latin typeface="Verdana"/>
                <a:cs typeface="Verdana"/>
              </a:rPr>
              <a:t>mais</a:t>
            </a:r>
            <a:r>
              <a:rPr sz="1700" b="1" spc="-130" dirty="0">
                <a:latin typeface="Verdana"/>
                <a:cs typeface="Verdana"/>
              </a:rPr>
              <a:t> </a:t>
            </a:r>
            <a:r>
              <a:rPr sz="1700" b="1" spc="-5" dirty="0">
                <a:latin typeface="Verdana"/>
                <a:cs typeface="Verdana"/>
              </a:rPr>
              <a:t>leves  que </a:t>
            </a:r>
            <a:r>
              <a:rPr sz="1700" b="1" dirty="0">
                <a:latin typeface="Verdana"/>
                <a:cs typeface="Verdana"/>
              </a:rPr>
              <a:t>o</a:t>
            </a:r>
            <a:r>
              <a:rPr sz="1700" b="1" spc="-4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ar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427605" indent="107950">
              <a:lnSpc>
                <a:spcPct val="100000"/>
              </a:lnSpc>
            </a:pPr>
            <a:r>
              <a:rPr sz="1700" b="1" dirty="0">
                <a:latin typeface="Verdana"/>
                <a:cs typeface="Verdana"/>
              </a:rPr>
              <a:t>Saída de ar  c</a:t>
            </a:r>
            <a:r>
              <a:rPr sz="1700" b="1" spc="-10" dirty="0">
                <a:latin typeface="Verdana"/>
                <a:cs typeface="Verdana"/>
              </a:rPr>
              <a:t>o</a:t>
            </a:r>
            <a:r>
              <a:rPr sz="1700" b="1" spc="-5" dirty="0">
                <a:latin typeface="Verdana"/>
                <a:cs typeface="Verdana"/>
              </a:rPr>
              <a:t>ntam</a:t>
            </a:r>
            <a:r>
              <a:rPr sz="1700" b="1" dirty="0">
                <a:latin typeface="Verdana"/>
                <a:cs typeface="Verdana"/>
              </a:rPr>
              <a:t>i</a:t>
            </a:r>
            <a:r>
              <a:rPr sz="1700" b="1" spc="-5" dirty="0">
                <a:latin typeface="Verdana"/>
                <a:cs typeface="Verdana"/>
              </a:rPr>
              <a:t>nado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24455" y="1773935"/>
            <a:ext cx="7019925" cy="5085080"/>
          </a:xfrm>
          <a:custGeom>
            <a:avLst/>
            <a:gdLst/>
            <a:ahLst/>
            <a:cxnLst/>
            <a:rect l="l" t="t" r="r" b="b"/>
            <a:pathLst>
              <a:path w="7019925" h="5085080">
                <a:moveTo>
                  <a:pt x="7019925" y="5084761"/>
                </a:moveTo>
                <a:lnTo>
                  <a:pt x="0" y="0"/>
                </a:lnTo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4351" y="781812"/>
            <a:ext cx="5183124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9739" y="2183515"/>
            <a:ext cx="2945837" cy="3653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563" y="2100259"/>
            <a:ext cx="3643162" cy="3648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0390" y="4498757"/>
            <a:ext cx="957580" cy="924560"/>
          </a:xfrm>
          <a:custGeom>
            <a:avLst/>
            <a:gdLst/>
            <a:ahLst/>
            <a:cxnLst/>
            <a:rect l="l" t="t" r="r" b="b"/>
            <a:pathLst>
              <a:path w="957579" h="924560">
                <a:moveTo>
                  <a:pt x="0" y="0"/>
                </a:moveTo>
                <a:lnTo>
                  <a:pt x="106547" y="924384"/>
                </a:lnTo>
                <a:lnTo>
                  <a:pt x="957584" y="870862"/>
                </a:lnTo>
                <a:lnTo>
                  <a:pt x="949504" y="49411"/>
                </a:lnTo>
                <a:lnTo>
                  <a:pt x="0" y="0"/>
                </a:lnTo>
                <a:close/>
              </a:path>
            </a:pathLst>
          </a:custGeom>
          <a:solidFill>
            <a:srgbClr val="E7E7E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844116"/>
            <a:ext cx="7605395" cy="399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238760" indent="-367665">
              <a:lnSpc>
                <a:spcPct val="100000"/>
              </a:lnSpc>
              <a:spcBef>
                <a:spcPts val="100"/>
              </a:spcBef>
              <a:tabLst>
                <a:tab pos="379730" algn="l"/>
              </a:tabLst>
            </a:pPr>
            <a:r>
              <a:rPr sz="1200" spc="-33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800" spc="85" dirty="0">
                <a:latin typeface="Arial"/>
                <a:cs typeface="Arial"/>
              </a:rPr>
              <a:t>Como </a:t>
            </a:r>
            <a:r>
              <a:rPr sz="1800" spc="90" dirty="0">
                <a:latin typeface="Arial"/>
                <a:cs typeface="Arial"/>
              </a:rPr>
              <a:t>vimos anteriormente, </a:t>
            </a:r>
            <a:r>
              <a:rPr sz="1800" spc="60" dirty="0">
                <a:latin typeface="Arial"/>
                <a:cs typeface="Arial"/>
              </a:rPr>
              <a:t>para </a:t>
            </a:r>
            <a:r>
              <a:rPr sz="1800" spc="80" dirty="0">
                <a:latin typeface="Arial"/>
                <a:cs typeface="Arial"/>
              </a:rPr>
              <a:t>que </a:t>
            </a:r>
            <a:r>
              <a:rPr sz="1800" spc="60" dirty="0">
                <a:latin typeface="Arial"/>
                <a:cs typeface="Arial"/>
              </a:rPr>
              <a:t>haja </a:t>
            </a:r>
            <a:r>
              <a:rPr sz="1800" spc="110" dirty="0">
                <a:latin typeface="Arial"/>
                <a:cs typeface="Arial"/>
              </a:rPr>
              <a:t>fogo, </a:t>
            </a:r>
            <a:r>
              <a:rPr sz="1800" dirty="0">
                <a:latin typeface="Arial"/>
                <a:cs typeface="Arial"/>
              </a:rPr>
              <a:t>é </a:t>
            </a:r>
            <a:r>
              <a:rPr sz="1800" spc="50" dirty="0">
                <a:latin typeface="Arial"/>
                <a:cs typeface="Arial"/>
              </a:rPr>
              <a:t>necessário </a:t>
            </a:r>
            <a:r>
              <a:rPr sz="1800" spc="-10" dirty="0">
                <a:latin typeface="Arial"/>
                <a:cs typeface="Arial"/>
              </a:rPr>
              <a:t>a  </a:t>
            </a:r>
            <a:r>
              <a:rPr sz="1800" spc="50" dirty="0">
                <a:latin typeface="Arial"/>
                <a:cs typeface="Arial"/>
              </a:rPr>
              <a:t>presença, </a:t>
            </a:r>
            <a:r>
              <a:rPr sz="1800" spc="75" dirty="0">
                <a:latin typeface="Arial"/>
                <a:cs typeface="Arial"/>
              </a:rPr>
              <a:t>combinação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35" dirty="0">
                <a:latin typeface="Arial"/>
                <a:cs typeface="Arial"/>
              </a:rPr>
              <a:t>reação </a:t>
            </a:r>
            <a:r>
              <a:rPr sz="1800" spc="90" dirty="0">
                <a:latin typeface="Arial"/>
                <a:cs typeface="Arial"/>
              </a:rPr>
              <a:t>em </a:t>
            </a:r>
            <a:r>
              <a:rPr sz="1800" spc="40" dirty="0">
                <a:latin typeface="Arial"/>
                <a:cs typeface="Arial"/>
              </a:rPr>
              <a:t>cadeia </a:t>
            </a:r>
            <a:r>
              <a:rPr sz="1800" spc="75" dirty="0">
                <a:latin typeface="Arial"/>
                <a:cs typeface="Arial"/>
              </a:rPr>
              <a:t>dos seguintes  elementos: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Times New Roman"/>
              <a:cs typeface="Times New Roman"/>
            </a:endParaRPr>
          </a:p>
          <a:p>
            <a:pPr marL="548640">
              <a:lnSpc>
                <a:spcPct val="100000"/>
              </a:lnSpc>
              <a:tabLst>
                <a:tab pos="916305" algn="l"/>
              </a:tabLst>
            </a:pPr>
            <a:r>
              <a:rPr sz="1200" spc="-34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800" spc="70" dirty="0">
                <a:solidFill>
                  <a:srgbClr val="FF3300"/>
                </a:solidFill>
                <a:latin typeface="Arial"/>
                <a:cs typeface="Arial"/>
              </a:rPr>
              <a:t>Combustível</a:t>
            </a:r>
            <a:r>
              <a:rPr sz="1800" spc="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375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r>
              <a:rPr sz="1800" spc="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FF3300"/>
                </a:solidFill>
                <a:latin typeface="Arial"/>
                <a:cs typeface="Arial"/>
              </a:rPr>
              <a:t>Comburente</a:t>
            </a:r>
            <a:r>
              <a:rPr sz="1800" spc="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375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r>
              <a:rPr sz="1800" spc="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FF3300"/>
                </a:solidFill>
                <a:latin typeface="Arial"/>
                <a:cs typeface="Arial"/>
              </a:rPr>
              <a:t>Calor</a:t>
            </a:r>
            <a:r>
              <a:rPr sz="1800" spc="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375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r>
              <a:rPr sz="1800" spc="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3300"/>
                </a:solidFill>
                <a:latin typeface="Arial"/>
                <a:cs typeface="Arial"/>
              </a:rPr>
              <a:t>Reação</a:t>
            </a:r>
            <a:r>
              <a:rPr sz="1800" spc="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FF3300"/>
                </a:solidFill>
                <a:latin typeface="Arial"/>
                <a:cs typeface="Arial"/>
              </a:rPr>
              <a:t>em</a:t>
            </a:r>
            <a:r>
              <a:rPr sz="1800" spc="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FF3300"/>
                </a:solidFill>
                <a:latin typeface="Arial"/>
                <a:cs typeface="Arial"/>
              </a:rPr>
              <a:t>cadeia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Times New Roman"/>
              <a:cs typeface="Times New Roman"/>
            </a:endParaRPr>
          </a:p>
          <a:p>
            <a:pPr marL="379730" marR="5080" indent="-367665">
              <a:lnSpc>
                <a:spcPct val="100000"/>
              </a:lnSpc>
              <a:tabLst>
                <a:tab pos="379730" algn="l"/>
              </a:tabLst>
            </a:pPr>
            <a:r>
              <a:rPr sz="1200" spc="-34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800" spc="70" dirty="0">
                <a:latin typeface="Arial"/>
                <a:cs typeface="Arial"/>
              </a:rPr>
              <a:t>Portanto, </a:t>
            </a:r>
            <a:r>
              <a:rPr sz="1800" spc="95" dirty="0">
                <a:latin typeface="Arial"/>
                <a:cs typeface="Arial"/>
              </a:rPr>
              <a:t>eliminando </a:t>
            </a:r>
            <a:r>
              <a:rPr sz="1800" spc="145" dirty="0">
                <a:latin typeface="Arial"/>
                <a:cs typeface="Arial"/>
              </a:rPr>
              <a:t>um </a:t>
            </a:r>
            <a:r>
              <a:rPr sz="1800" spc="50" dirty="0">
                <a:latin typeface="Arial"/>
                <a:cs typeface="Arial"/>
              </a:rPr>
              <a:t>destes </a:t>
            </a:r>
            <a:r>
              <a:rPr sz="1800" spc="75" dirty="0">
                <a:latin typeface="Arial"/>
                <a:cs typeface="Arial"/>
              </a:rPr>
              <a:t>elementos, </a:t>
            </a:r>
            <a:r>
              <a:rPr sz="1800" spc="90" dirty="0">
                <a:latin typeface="Arial"/>
                <a:cs typeface="Arial"/>
              </a:rPr>
              <a:t>podemos </a:t>
            </a:r>
            <a:r>
              <a:rPr sz="1800" spc="120" dirty="0">
                <a:latin typeface="Arial"/>
                <a:cs typeface="Arial"/>
              </a:rPr>
              <a:t>extinguir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o  </a:t>
            </a:r>
            <a:r>
              <a:rPr sz="1800" spc="110" dirty="0">
                <a:latin typeface="Arial"/>
                <a:cs typeface="Arial"/>
              </a:rPr>
              <a:t>fogo, </a:t>
            </a:r>
            <a:r>
              <a:rPr sz="1800" spc="60" dirty="0">
                <a:latin typeface="Arial"/>
                <a:cs typeface="Arial"/>
              </a:rPr>
              <a:t>para </a:t>
            </a:r>
            <a:r>
              <a:rPr sz="1800" spc="100" dirty="0">
                <a:latin typeface="Arial"/>
                <a:cs typeface="Arial"/>
              </a:rPr>
              <a:t>tanto,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podemos: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808355" indent="-305435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  <a:tabLst>
                <a:tab pos="808355" algn="l"/>
                <a:tab pos="808990" algn="l"/>
              </a:tabLst>
            </a:pPr>
            <a:r>
              <a:rPr sz="1800" b="1" dirty="0">
                <a:latin typeface="Arial"/>
                <a:cs typeface="Arial"/>
              </a:rPr>
              <a:t>Isolar</a:t>
            </a:r>
            <a:endParaRPr sz="1800">
              <a:latin typeface="Arial"/>
              <a:cs typeface="Arial"/>
            </a:endParaRPr>
          </a:p>
          <a:p>
            <a:pPr marL="808355" indent="-3054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808355" algn="l"/>
                <a:tab pos="808990" algn="l"/>
              </a:tabLst>
            </a:pPr>
            <a:r>
              <a:rPr sz="1800" b="1" spc="-15" dirty="0">
                <a:latin typeface="Arial"/>
                <a:cs typeface="Arial"/>
              </a:rPr>
              <a:t>Resfriar</a:t>
            </a:r>
            <a:endParaRPr sz="1800">
              <a:latin typeface="Arial"/>
              <a:cs typeface="Arial"/>
            </a:endParaRPr>
          </a:p>
          <a:p>
            <a:pPr marL="808355" indent="-3054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808355" algn="l"/>
                <a:tab pos="808990" algn="l"/>
              </a:tabLst>
            </a:pPr>
            <a:r>
              <a:rPr sz="1800" b="1" spc="10" dirty="0">
                <a:latin typeface="Arial"/>
                <a:cs typeface="Arial"/>
              </a:rPr>
              <a:t>Abafar</a:t>
            </a:r>
            <a:endParaRPr sz="1800">
              <a:latin typeface="Arial"/>
              <a:cs typeface="Arial"/>
            </a:endParaRPr>
          </a:p>
          <a:p>
            <a:pPr marL="808355" indent="-3054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808355" algn="l"/>
                <a:tab pos="808990" algn="l"/>
              </a:tabLst>
            </a:pPr>
            <a:r>
              <a:rPr sz="1800" b="1" spc="15" dirty="0">
                <a:latin typeface="Arial"/>
                <a:cs typeface="Arial"/>
              </a:rPr>
              <a:t>Combinar </a:t>
            </a:r>
            <a:r>
              <a:rPr sz="1800" b="1" spc="-45" dirty="0">
                <a:latin typeface="Arial"/>
                <a:cs typeface="Arial"/>
              </a:rPr>
              <a:t>as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técnicas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6088" y="699516"/>
            <a:ext cx="6156960" cy="6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4443984"/>
            <a:ext cx="3226307" cy="2028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717954"/>
            <a:ext cx="8016240" cy="44932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9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Isolamento</a:t>
            </a:r>
            <a:endParaRPr sz="1900">
              <a:latin typeface="Arial"/>
              <a:cs typeface="Arial"/>
            </a:endParaRPr>
          </a:p>
          <a:p>
            <a:pPr marL="379730" marR="1026160" indent="-367665">
              <a:lnSpc>
                <a:spcPts val="2050"/>
              </a:lnSpc>
              <a:spcBef>
                <a:spcPts val="430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Consiste em </a:t>
            </a:r>
            <a:r>
              <a:rPr sz="1900" spc="-20" dirty="0">
                <a:solidFill>
                  <a:srgbClr val="0033CC"/>
                </a:solidFill>
                <a:latin typeface="Arial"/>
                <a:cs typeface="Arial"/>
              </a:rPr>
              <a:t>isolar,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diminuir ou interromper o fornecimento do  combustível ainda não atingido pelas</a:t>
            </a:r>
            <a:r>
              <a:rPr sz="1900" spc="1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chamas.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É o método mais simples de extinção de</a:t>
            </a:r>
            <a:r>
              <a:rPr sz="1900" spc="1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incêndio.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Resfriamento</a:t>
            </a:r>
            <a:endParaRPr sz="1900">
              <a:latin typeface="Arial"/>
              <a:cs typeface="Arial"/>
            </a:endParaRPr>
          </a:p>
          <a:p>
            <a:pPr marL="379730" marR="5080" indent="-367665" algn="just">
              <a:lnSpc>
                <a:spcPts val="2050"/>
              </a:lnSpc>
              <a:spcBef>
                <a:spcPts val="439"/>
              </a:spcBef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r>
              <a:rPr sz="1300" spc="186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Consiste em reduzir o calor do material a uma temperatura tal, que ele  não continue a queimar e não libere mais vapores que em contato com  o comburente, entrariam em</a:t>
            </a:r>
            <a:r>
              <a:rPr sz="1900" spc="9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combustão.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É o método mais utilizado na extinção de</a:t>
            </a:r>
            <a:r>
              <a:rPr sz="1900" spc="16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incêndios.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Abafamento</a:t>
            </a:r>
            <a:endParaRPr sz="1900">
              <a:latin typeface="Arial"/>
              <a:cs typeface="Arial"/>
            </a:endParaRPr>
          </a:p>
          <a:p>
            <a:pPr marL="379730" marR="398780" indent="-367665">
              <a:lnSpc>
                <a:spcPts val="2050"/>
              </a:lnSpc>
              <a:spcBef>
                <a:spcPts val="425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É o mais difícil dos métodos de extinção, consiste na eliminação ou  redução da taxa de</a:t>
            </a:r>
            <a:r>
              <a:rPr sz="1900" spc="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comburente.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379730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Geralmente, aplica-se a pequenos</a:t>
            </a:r>
            <a:r>
              <a:rPr sz="1900" spc="1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3CC"/>
                </a:solidFill>
                <a:latin typeface="Arial"/>
                <a:cs typeface="Arial"/>
              </a:rPr>
              <a:t>incêndios.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0867" y="562355"/>
            <a:ext cx="6156959" cy="6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5668" y="1413128"/>
            <a:ext cx="76987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5080" indent="-256540">
              <a:lnSpc>
                <a:spcPts val="2590"/>
              </a:lnSpc>
              <a:spcBef>
                <a:spcPts val="425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2CA1BE"/>
                </a:solidFill>
              </a:rPr>
              <a:t>	</a:t>
            </a:r>
            <a:r>
              <a:rPr sz="2400" dirty="0">
                <a:solidFill>
                  <a:srgbClr val="FFFFFF"/>
                </a:solidFill>
              </a:rPr>
              <a:t>É </a:t>
            </a:r>
            <a:r>
              <a:rPr sz="2400" spc="-5" dirty="0">
                <a:solidFill>
                  <a:srgbClr val="FFFFFF"/>
                </a:solidFill>
              </a:rPr>
              <a:t>preciso conhecer e identificar bem o incêndio que se  vai </a:t>
            </a:r>
            <a:r>
              <a:rPr sz="2400" dirty="0">
                <a:solidFill>
                  <a:srgbClr val="FFFFFF"/>
                </a:solidFill>
              </a:rPr>
              <a:t>combater para escolher </a:t>
            </a:r>
            <a:r>
              <a:rPr sz="2400" spc="-5" dirty="0">
                <a:solidFill>
                  <a:srgbClr val="FFFFFF"/>
                </a:solidFill>
              </a:rPr>
              <a:t>o equipamento</a:t>
            </a:r>
            <a:r>
              <a:rPr sz="2400" spc="5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correto.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0" marR="5080" indent="-256540">
              <a:lnSpc>
                <a:spcPts val="2590"/>
              </a:lnSpc>
              <a:spcBef>
                <a:spcPts val="425"/>
              </a:spcBef>
              <a:tabLst>
                <a:tab pos="381635" algn="l"/>
              </a:tabLst>
            </a:pPr>
            <a:r>
              <a:rPr sz="1600" spc="-450" dirty="0">
                <a:solidFill>
                  <a:srgbClr val="2CA1BE"/>
                </a:solidFill>
              </a:rPr>
              <a:t>	</a:t>
            </a:r>
            <a:r>
              <a:rPr spc="-5" dirty="0"/>
              <a:t>Um </a:t>
            </a:r>
            <a:r>
              <a:rPr dirty="0"/>
              <a:t>erro </a:t>
            </a:r>
            <a:r>
              <a:rPr spc="-5" dirty="0"/>
              <a:t>na </a:t>
            </a:r>
            <a:r>
              <a:rPr dirty="0"/>
              <a:t>escolha </a:t>
            </a:r>
            <a:r>
              <a:rPr spc="-5" dirty="0"/>
              <a:t>de um </a:t>
            </a:r>
            <a:r>
              <a:rPr dirty="0"/>
              <a:t>extintor </a:t>
            </a:r>
            <a:r>
              <a:rPr spc="-5" dirty="0"/>
              <a:t>pode </a:t>
            </a:r>
            <a:r>
              <a:rPr dirty="0"/>
              <a:t>tornar </a:t>
            </a:r>
            <a:r>
              <a:rPr spc="-5" dirty="0"/>
              <a:t>inútil o  </a:t>
            </a:r>
            <a:r>
              <a:rPr dirty="0"/>
              <a:t>esforço </a:t>
            </a:r>
            <a:r>
              <a:rPr spc="-5" dirty="0"/>
              <a:t>de </a:t>
            </a:r>
            <a:r>
              <a:rPr dirty="0"/>
              <a:t>combater </a:t>
            </a:r>
            <a:r>
              <a:rPr spc="-10" dirty="0"/>
              <a:t>as </a:t>
            </a:r>
            <a:r>
              <a:rPr dirty="0"/>
              <a:t>chamas </a:t>
            </a:r>
            <a:r>
              <a:rPr spc="-5" dirty="0"/>
              <a:t>ou pode piorar a  situação aumentando as </a:t>
            </a:r>
            <a:r>
              <a:rPr dirty="0"/>
              <a:t>chamas, </a:t>
            </a:r>
            <a:r>
              <a:rPr spc="-5" dirty="0"/>
              <a:t>espalhando-as ou  criando novos </a:t>
            </a:r>
            <a:r>
              <a:rPr dirty="0"/>
              <a:t>focos </a:t>
            </a:r>
            <a:r>
              <a:rPr spc="-10" dirty="0"/>
              <a:t>de </a:t>
            </a:r>
            <a:r>
              <a:rPr spc="-5" dirty="0"/>
              <a:t>fogo e </a:t>
            </a:r>
            <a:r>
              <a:rPr dirty="0"/>
              <a:t>vitimas, até mesmo</a:t>
            </a:r>
            <a:r>
              <a:rPr spc="70" dirty="0"/>
              <a:t> </a:t>
            </a:r>
            <a:r>
              <a:rPr dirty="0"/>
              <a:t>fatais.</a:t>
            </a:r>
            <a:endParaRPr sz="1600"/>
          </a:p>
          <a:p>
            <a:pPr marL="112395"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381000" marR="1052195" indent="-256540">
              <a:lnSpc>
                <a:spcPts val="2590"/>
              </a:lnSpc>
              <a:tabLst>
                <a:tab pos="381635" algn="l"/>
              </a:tabLst>
            </a:pPr>
            <a:r>
              <a:rPr sz="1600" spc="-450" dirty="0">
                <a:solidFill>
                  <a:srgbClr val="2CA1BE"/>
                </a:solidFill>
              </a:rPr>
              <a:t>	</a:t>
            </a:r>
            <a:r>
              <a:rPr dirty="0"/>
              <a:t>Por </a:t>
            </a:r>
            <a:r>
              <a:rPr spc="-5" dirty="0"/>
              <a:t>esses motivos os incêndios são divididos em  classes.</a:t>
            </a:r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1002791" y="4850891"/>
            <a:ext cx="7281672" cy="1231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36294" y="4999431"/>
            <a:ext cx="6579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Com </a:t>
            </a: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fogo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não </a:t>
            </a: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se</a:t>
            </a:r>
            <a:r>
              <a:rPr sz="44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brinca!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29127" y="393191"/>
            <a:ext cx="3297936" cy="821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888" y="638555"/>
            <a:ext cx="5678423" cy="46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0744" y="4902708"/>
            <a:ext cx="2394585" cy="614680"/>
          </a:xfrm>
          <a:custGeom>
            <a:avLst/>
            <a:gdLst/>
            <a:ahLst/>
            <a:cxnLst/>
            <a:rect l="l" t="t" r="r" b="b"/>
            <a:pathLst>
              <a:path w="2394585" h="614679">
                <a:moveTo>
                  <a:pt x="1795907" y="0"/>
                </a:moveTo>
                <a:lnTo>
                  <a:pt x="1795907" y="153543"/>
                </a:lnTo>
                <a:lnTo>
                  <a:pt x="0" y="153543"/>
                </a:lnTo>
                <a:lnTo>
                  <a:pt x="0" y="460629"/>
                </a:lnTo>
                <a:lnTo>
                  <a:pt x="1795907" y="460629"/>
                </a:lnTo>
                <a:lnTo>
                  <a:pt x="1795907" y="614172"/>
                </a:lnTo>
                <a:lnTo>
                  <a:pt x="2394204" y="307086"/>
                </a:lnTo>
                <a:lnTo>
                  <a:pt x="1795907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162" y="2509520"/>
            <a:ext cx="2822575" cy="1495425"/>
          </a:xfrm>
          <a:custGeom>
            <a:avLst/>
            <a:gdLst/>
            <a:ahLst/>
            <a:cxnLst/>
            <a:rect l="l" t="t" r="r" b="b"/>
            <a:pathLst>
              <a:path w="2822575" h="1495425">
                <a:moveTo>
                  <a:pt x="149783" y="0"/>
                </a:moveTo>
                <a:lnTo>
                  <a:pt x="0" y="306704"/>
                </a:lnTo>
                <a:lnTo>
                  <a:pt x="2060600" y="1313052"/>
                </a:lnTo>
                <a:lnTo>
                  <a:pt x="1985670" y="1466341"/>
                </a:lnTo>
                <a:lnTo>
                  <a:pt x="2822346" y="1495043"/>
                </a:lnTo>
                <a:lnTo>
                  <a:pt x="2413585" y="1006347"/>
                </a:lnTo>
                <a:lnTo>
                  <a:pt x="2210333" y="1006347"/>
                </a:lnTo>
                <a:lnTo>
                  <a:pt x="149783" y="0"/>
                </a:lnTo>
                <a:close/>
              </a:path>
              <a:path w="2822575" h="1495425">
                <a:moveTo>
                  <a:pt x="2285263" y="852931"/>
                </a:moveTo>
                <a:lnTo>
                  <a:pt x="2210333" y="1006347"/>
                </a:lnTo>
                <a:lnTo>
                  <a:pt x="2413585" y="1006347"/>
                </a:lnTo>
                <a:lnTo>
                  <a:pt x="2285263" y="852931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1592" y="2725822"/>
            <a:ext cx="1986305" cy="1065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7964" y="1206880"/>
            <a:ext cx="1307465" cy="2183130"/>
          </a:xfrm>
          <a:custGeom>
            <a:avLst/>
            <a:gdLst/>
            <a:ahLst/>
            <a:cxnLst/>
            <a:rect l="l" t="t" r="r" b="b"/>
            <a:pathLst>
              <a:path w="1307464" h="2183129">
                <a:moveTo>
                  <a:pt x="299847" y="0"/>
                </a:moveTo>
                <a:lnTo>
                  <a:pt x="0" y="163068"/>
                </a:lnTo>
                <a:lnTo>
                  <a:pt x="857250" y="1739265"/>
                </a:lnTo>
                <a:lnTo>
                  <a:pt x="707389" y="1820799"/>
                </a:lnTo>
                <a:lnTo>
                  <a:pt x="1292987" y="2183130"/>
                </a:lnTo>
                <a:lnTo>
                  <a:pt x="1305414" y="1576197"/>
                </a:lnTo>
                <a:lnTo>
                  <a:pt x="1157097" y="1576197"/>
                </a:lnTo>
                <a:lnTo>
                  <a:pt x="299847" y="0"/>
                </a:lnTo>
                <a:close/>
              </a:path>
              <a:path w="1307464" h="2183129">
                <a:moveTo>
                  <a:pt x="1307084" y="1494663"/>
                </a:moveTo>
                <a:lnTo>
                  <a:pt x="1157097" y="1576197"/>
                </a:lnTo>
                <a:lnTo>
                  <a:pt x="1305414" y="1576197"/>
                </a:lnTo>
                <a:lnTo>
                  <a:pt x="1307084" y="1494663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726" y="1565114"/>
            <a:ext cx="776011" cy="1312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3380" y="3187954"/>
            <a:ext cx="2255520" cy="922655"/>
          </a:xfrm>
          <a:custGeom>
            <a:avLst/>
            <a:gdLst/>
            <a:ahLst/>
            <a:cxnLst/>
            <a:rect l="l" t="t" r="r" b="b"/>
            <a:pathLst>
              <a:path w="2255520" h="922654">
                <a:moveTo>
                  <a:pt x="470280" y="405257"/>
                </a:moveTo>
                <a:lnTo>
                  <a:pt x="0" y="841883"/>
                </a:lnTo>
                <a:lnTo>
                  <a:pt x="636651" y="922147"/>
                </a:lnTo>
                <a:lnTo>
                  <a:pt x="594995" y="792861"/>
                </a:lnTo>
                <a:lnTo>
                  <a:pt x="1397573" y="534543"/>
                </a:lnTo>
                <a:lnTo>
                  <a:pt x="511810" y="534543"/>
                </a:lnTo>
                <a:lnTo>
                  <a:pt x="470280" y="405257"/>
                </a:lnTo>
                <a:close/>
              </a:path>
              <a:path w="2255520" h="922654">
                <a:moveTo>
                  <a:pt x="2172208" y="0"/>
                </a:moveTo>
                <a:lnTo>
                  <a:pt x="511810" y="534543"/>
                </a:lnTo>
                <a:lnTo>
                  <a:pt x="1397573" y="534543"/>
                </a:lnTo>
                <a:lnTo>
                  <a:pt x="2255393" y="258445"/>
                </a:lnTo>
                <a:lnTo>
                  <a:pt x="2172208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82268" y="3497326"/>
            <a:ext cx="589915" cy="293370"/>
          </a:xfrm>
          <a:custGeom>
            <a:avLst/>
            <a:gdLst/>
            <a:ahLst/>
            <a:cxnLst/>
            <a:rect l="l" t="t" r="r" b="b"/>
            <a:pathLst>
              <a:path w="589915" h="293370">
                <a:moveTo>
                  <a:pt x="105052" y="116580"/>
                </a:moveTo>
                <a:lnTo>
                  <a:pt x="58927" y="126482"/>
                </a:lnTo>
                <a:lnTo>
                  <a:pt x="26699" y="148498"/>
                </a:lnTo>
                <a:lnTo>
                  <a:pt x="3534" y="189341"/>
                </a:lnTo>
                <a:lnTo>
                  <a:pt x="0" y="219003"/>
                </a:lnTo>
                <a:lnTo>
                  <a:pt x="867" y="229457"/>
                </a:lnTo>
                <a:lnTo>
                  <a:pt x="17821" y="274383"/>
                </a:lnTo>
                <a:lnTo>
                  <a:pt x="59636" y="293338"/>
                </a:lnTo>
                <a:lnTo>
                  <a:pt x="73124" y="292080"/>
                </a:lnTo>
                <a:lnTo>
                  <a:pt x="113119" y="277113"/>
                </a:lnTo>
                <a:lnTo>
                  <a:pt x="117437" y="274066"/>
                </a:lnTo>
                <a:lnTo>
                  <a:pt x="120739" y="271780"/>
                </a:lnTo>
                <a:lnTo>
                  <a:pt x="124168" y="269240"/>
                </a:lnTo>
                <a:lnTo>
                  <a:pt x="127597" y="266192"/>
                </a:lnTo>
                <a:lnTo>
                  <a:pt x="131153" y="263144"/>
                </a:lnTo>
                <a:lnTo>
                  <a:pt x="134201" y="260604"/>
                </a:lnTo>
                <a:lnTo>
                  <a:pt x="136123" y="259048"/>
                </a:lnTo>
                <a:lnTo>
                  <a:pt x="73019" y="259048"/>
                </a:lnTo>
                <a:lnTo>
                  <a:pt x="44793" y="232918"/>
                </a:lnTo>
                <a:lnTo>
                  <a:pt x="40237" y="206311"/>
                </a:lnTo>
                <a:lnTo>
                  <a:pt x="41275" y="194020"/>
                </a:lnTo>
                <a:lnTo>
                  <a:pt x="65345" y="156993"/>
                </a:lnTo>
                <a:lnTo>
                  <a:pt x="92164" y="148971"/>
                </a:lnTo>
                <a:lnTo>
                  <a:pt x="127206" y="148971"/>
                </a:lnTo>
                <a:lnTo>
                  <a:pt x="124930" y="118491"/>
                </a:lnTo>
                <a:lnTo>
                  <a:pt x="118526" y="117393"/>
                </a:lnTo>
                <a:lnTo>
                  <a:pt x="111896" y="116760"/>
                </a:lnTo>
                <a:lnTo>
                  <a:pt x="105052" y="116580"/>
                </a:lnTo>
                <a:close/>
              </a:path>
              <a:path w="589915" h="293370">
                <a:moveTo>
                  <a:pt x="134074" y="219837"/>
                </a:moveTo>
                <a:lnTo>
                  <a:pt x="130010" y="221106"/>
                </a:lnTo>
                <a:lnTo>
                  <a:pt x="125847" y="227016"/>
                </a:lnTo>
                <a:lnTo>
                  <a:pt x="121374" y="232568"/>
                </a:lnTo>
                <a:lnTo>
                  <a:pt x="87338" y="256667"/>
                </a:lnTo>
                <a:lnTo>
                  <a:pt x="73019" y="259048"/>
                </a:lnTo>
                <a:lnTo>
                  <a:pt x="136123" y="259048"/>
                </a:lnTo>
                <a:lnTo>
                  <a:pt x="136799" y="258500"/>
                </a:lnTo>
                <a:lnTo>
                  <a:pt x="136712" y="256286"/>
                </a:lnTo>
                <a:lnTo>
                  <a:pt x="134074" y="219837"/>
                </a:lnTo>
                <a:close/>
              </a:path>
              <a:path w="589915" h="293370">
                <a:moveTo>
                  <a:pt x="127206" y="148971"/>
                </a:moveTo>
                <a:lnTo>
                  <a:pt x="92164" y="148971"/>
                </a:lnTo>
                <a:lnTo>
                  <a:pt x="99530" y="150113"/>
                </a:lnTo>
                <a:lnTo>
                  <a:pt x="105154" y="151326"/>
                </a:lnTo>
                <a:lnTo>
                  <a:pt x="110992" y="153241"/>
                </a:lnTo>
                <a:lnTo>
                  <a:pt x="117068" y="155846"/>
                </a:lnTo>
                <a:lnTo>
                  <a:pt x="123406" y="159131"/>
                </a:lnTo>
                <a:lnTo>
                  <a:pt x="127851" y="157606"/>
                </a:lnTo>
                <a:lnTo>
                  <a:pt x="127206" y="148971"/>
                </a:lnTo>
                <a:close/>
              </a:path>
              <a:path w="589915" h="293370">
                <a:moveTo>
                  <a:pt x="262558" y="145161"/>
                </a:moveTo>
                <a:lnTo>
                  <a:pt x="211163" y="145161"/>
                </a:lnTo>
                <a:lnTo>
                  <a:pt x="221323" y="146176"/>
                </a:lnTo>
                <a:lnTo>
                  <a:pt x="224498" y="148717"/>
                </a:lnTo>
                <a:lnTo>
                  <a:pt x="226022" y="153543"/>
                </a:lnTo>
                <a:lnTo>
                  <a:pt x="226403" y="154686"/>
                </a:lnTo>
                <a:lnTo>
                  <a:pt x="226657" y="155701"/>
                </a:lnTo>
                <a:lnTo>
                  <a:pt x="226784" y="156718"/>
                </a:lnTo>
                <a:lnTo>
                  <a:pt x="226911" y="158750"/>
                </a:lnTo>
                <a:lnTo>
                  <a:pt x="217882" y="162391"/>
                </a:lnTo>
                <a:lnTo>
                  <a:pt x="209258" y="166068"/>
                </a:lnTo>
                <a:lnTo>
                  <a:pt x="173091" y="185590"/>
                </a:lnTo>
                <a:lnTo>
                  <a:pt x="153759" y="210819"/>
                </a:lnTo>
                <a:lnTo>
                  <a:pt x="151473" y="218440"/>
                </a:lnTo>
                <a:lnTo>
                  <a:pt x="151854" y="226694"/>
                </a:lnTo>
                <a:lnTo>
                  <a:pt x="154775" y="235585"/>
                </a:lnTo>
                <a:lnTo>
                  <a:pt x="157442" y="244094"/>
                </a:lnTo>
                <a:lnTo>
                  <a:pt x="162649" y="249936"/>
                </a:lnTo>
                <a:lnTo>
                  <a:pt x="170269" y="253365"/>
                </a:lnTo>
                <a:lnTo>
                  <a:pt x="176150" y="255266"/>
                </a:lnTo>
                <a:lnTo>
                  <a:pt x="182366" y="256000"/>
                </a:lnTo>
                <a:lnTo>
                  <a:pt x="188914" y="255543"/>
                </a:lnTo>
                <a:lnTo>
                  <a:pt x="223355" y="236600"/>
                </a:lnTo>
                <a:lnTo>
                  <a:pt x="225895" y="233425"/>
                </a:lnTo>
                <a:lnTo>
                  <a:pt x="228435" y="230378"/>
                </a:lnTo>
                <a:lnTo>
                  <a:pt x="230594" y="227711"/>
                </a:lnTo>
                <a:lnTo>
                  <a:pt x="232499" y="225425"/>
                </a:lnTo>
                <a:lnTo>
                  <a:pt x="269473" y="225425"/>
                </a:lnTo>
                <a:lnTo>
                  <a:pt x="269441" y="225044"/>
                </a:lnTo>
                <a:lnTo>
                  <a:pt x="200876" y="225044"/>
                </a:lnTo>
                <a:lnTo>
                  <a:pt x="194145" y="223774"/>
                </a:lnTo>
                <a:lnTo>
                  <a:pt x="191859" y="221487"/>
                </a:lnTo>
                <a:lnTo>
                  <a:pt x="190589" y="217550"/>
                </a:lnTo>
                <a:lnTo>
                  <a:pt x="189065" y="213106"/>
                </a:lnTo>
                <a:lnTo>
                  <a:pt x="189065" y="209296"/>
                </a:lnTo>
                <a:lnTo>
                  <a:pt x="190335" y="205867"/>
                </a:lnTo>
                <a:lnTo>
                  <a:pt x="222466" y="183642"/>
                </a:lnTo>
                <a:lnTo>
                  <a:pt x="228816" y="180975"/>
                </a:lnTo>
                <a:lnTo>
                  <a:pt x="265644" y="180975"/>
                </a:lnTo>
                <a:lnTo>
                  <a:pt x="262558" y="145161"/>
                </a:lnTo>
                <a:close/>
              </a:path>
              <a:path w="589915" h="293370">
                <a:moveTo>
                  <a:pt x="269473" y="225425"/>
                </a:moveTo>
                <a:lnTo>
                  <a:pt x="232499" y="225425"/>
                </a:lnTo>
                <a:lnTo>
                  <a:pt x="233515" y="238251"/>
                </a:lnTo>
                <a:lnTo>
                  <a:pt x="269583" y="226694"/>
                </a:lnTo>
                <a:lnTo>
                  <a:pt x="269473" y="225425"/>
                </a:lnTo>
                <a:close/>
              </a:path>
              <a:path w="589915" h="293370">
                <a:moveTo>
                  <a:pt x="265644" y="180975"/>
                </a:moveTo>
                <a:lnTo>
                  <a:pt x="228816" y="180975"/>
                </a:lnTo>
                <a:lnTo>
                  <a:pt x="230848" y="206629"/>
                </a:lnTo>
                <a:lnTo>
                  <a:pt x="228181" y="210312"/>
                </a:lnTo>
                <a:lnTo>
                  <a:pt x="225006" y="213613"/>
                </a:lnTo>
                <a:lnTo>
                  <a:pt x="221450" y="216535"/>
                </a:lnTo>
                <a:lnTo>
                  <a:pt x="217894" y="219582"/>
                </a:lnTo>
                <a:lnTo>
                  <a:pt x="214338" y="221615"/>
                </a:lnTo>
                <a:lnTo>
                  <a:pt x="205321" y="224536"/>
                </a:lnTo>
                <a:lnTo>
                  <a:pt x="200876" y="225044"/>
                </a:lnTo>
                <a:lnTo>
                  <a:pt x="269441" y="225044"/>
                </a:lnTo>
                <a:lnTo>
                  <a:pt x="265644" y="180975"/>
                </a:lnTo>
                <a:close/>
              </a:path>
              <a:path w="589915" h="293370">
                <a:moveTo>
                  <a:pt x="232916" y="114581"/>
                </a:moveTo>
                <a:lnTo>
                  <a:pt x="193186" y="123193"/>
                </a:lnTo>
                <a:lnTo>
                  <a:pt x="155537" y="141350"/>
                </a:lnTo>
                <a:lnTo>
                  <a:pt x="158712" y="169925"/>
                </a:lnTo>
                <a:lnTo>
                  <a:pt x="162141" y="168782"/>
                </a:lnTo>
                <a:lnTo>
                  <a:pt x="165316" y="166243"/>
                </a:lnTo>
                <a:lnTo>
                  <a:pt x="170142" y="162941"/>
                </a:lnTo>
                <a:lnTo>
                  <a:pt x="183223" y="154178"/>
                </a:lnTo>
                <a:lnTo>
                  <a:pt x="189573" y="151130"/>
                </a:lnTo>
                <a:lnTo>
                  <a:pt x="195542" y="149225"/>
                </a:lnTo>
                <a:lnTo>
                  <a:pt x="204305" y="146304"/>
                </a:lnTo>
                <a:lnTo>
                  <a:pt x="211163" y="145161"/>
                </a:lnTo>
                <a:lnTo>
                  <a:pt x="262558" y="145161"/>
                </a:lnTo>
                <a:lnTo>
                  <a:pt x="262344" y="142367"/>
                </a:lnTo>
                <a:lnTo>
                  <a:pt x="262090" y="140462"/>
                </a:lnTo>
                <a:lnTo>
                  <a:pt x="261582" y="138175"/>
                </a:lnTo>
                <a:lnTo>
                  <a:pt x="261201" y="136017"/>
                </a:lnTo>
                <a:lnTo>
                  <a:pt x="241008" y="115316"/>
                </a:lnTo>
                <a:lnTo>
                  <a:pt x="232916" y="114581"/>
                </a:lnTo>
                <a:close/>
              </a:path>
              <a:path w="589915" h="293370">
                <a:moveTo>
                  <a:pt x="325082" y="36068"/>
                </a:moveTo>
                <a:lnTo>
                  <a:pt x="288633" y="47751"/>
                </a:lnTo>
                <a:lnTo>
                  <a:pt x="302857" y="216026"/>
                </a:lnTo>
                <a:lnTo>
                  <a:pt x="339306" y="204216"/>
                </a:lnTo>
                <a:lnTo>
                  <a:pt x="325082" y="36068"/>
                </a:lnTo>
                <a:close/>
              </a:path>
              <a:path w="589915" h="293370">
                <a:moveTo>
                  <a:pt x="437810" y="47275"/>
                </a:moveTo>
                <a:lnTo>
                  <a:pt x="398488" y="58245"/>
                </a:lnTo>
                <a:lnTo>
                  <a:pt x="370365" y="84582"/>
                </a:lnTo>
                <a:lnTo>
                  <a:pt x="359673" y="127359"/>
                </a:lnTo>
                <a:lnTo>
                  <a:pt x="360388" y="134921"/>
                </a:lnTo>
                <a:lnTo>
                  <a:pt x="380051" y="174382"/>
                </a:lnTo>
                <a:lnTo>
                  <a:pt x="407394" y="182880"/>
                </a:lnTo>
                <a:lnTo>
                  <a:pt x="418524" y="181784"/>
                </a:lnTo>
                <a:lnTo>
                  <a:pt x="459829" y="163194"/>
                </a:lnTo>
                <a:lnTo>
                  <a:pt x="468329" y="154431"/>
                </a:lnTo>
                <a:lnTo>
                  <a:pt x="421475" y="154431"/>
                </a:lnTo>
                <a:lnTo>
                  <a:pt x="416268" y="154305"/>
                </a:lnTo>
                <a:lnTo>
                  <a:pt x="397472" y="117221"/>
                </a:lnTo>
                <a:lnTo>
                  <a:pt x="397091" y="110490"/>
                </a:lnTo>
                <a:lnTo>
                  <a:pt x="397599" y="104521"/>
                </a:lnTo>
                <a:lnTo>
                  <a:pt x="398996" y="99440"/>
                </a:lnTo>
                <a:lnTo>
                  <a:pt x="400393" y="93979"/>
                </a:lnTo>
                <a:lnTo>
                  <a:pt x="402679" y="89281"/>
                </a:lnTo>
                <a:lnTo>
                  <a:pt x="408775" y="81914"/>
                </a:lnTo>
                <a:lnTo>
                  <a:pt x="412839" y="79248"/>
                </a:lnTo>
                <a:lnTo>
                  <a:pt x="424523" y="75437"/>
                </a:lnTo>
                <a:lnTo>
                  <a:pt x="479448" y="75437"/>
                </a:lnTo>
                <a:lnTo>
                  <a:pt x="477091" y="69857"/>
                </a:lnTo>
                <a:lnTo>
                  <a:pt x="471719" y="61880"/>
                </a:lnTo>
                <a:lnTo>
                  <a:pt x="465038" y="55570"/>
                </a:lnTo>
                <a:lnTo>
                  <a:pt x="457035" y="50926"/>
                </a:lnTo>
                <a:lnTo>
                  <a:pt x="447940" y="48113"/>
                </a:lnTo>
                <a:lnTo>
                  <a:pt x="437810" y="47275"/>
                </a:lnTo>
                <a:close/>
              </a:path>
              <a:path w="589915" h="293370">
                <a:moveTo>
                  <a:pt x="479448" y="75437"/>
                </a:moveTo>
                <a:lnTo>
                  <a:pt x="424523" y="75437"/>
                </a:lnTo>
                <a:lnTo>
                  <a:pt x="429984" y="75691"/>
                </a:lnTo>
                <a:lnTo>
                  <a:pt x="438366" y="81279"/>
                </a:lnTo>
                <a:lnTo>
                  <a:pt x="448272" y="120142"/>
                </a:lnTo>
                <a:lnTo>
                  <a:pt x="447510" y="125984"/>
                </a:lnTo>
                <a:lnTo>
                  <a:pt x="421475" y="154431"/>
                </a:lnTo>
                <a:lnTo>
                  <a:pt x="468329" y="154431"/>
                </a:lnTo>
                <a:lnTo>
                  <a:pt x="484600" y="118643"/>
                </a:lnTo>
                <a:lnTo>
                  <a:pt x="485433" y="103183"/>
                </a:lnTo>
                <a:lnTo>
                  <a:pt x="484737" y="95345"/>
                </a:lnTo>
                <a:lnTo>
                  <a:pt x="483302" y="87459"/>
                </a:lnTo>
                <a:lnTo>
                  <a:pt x="481165" y="79501"/>
                </a:lnTo>
                <a:lnTo>
                  <a:pt x="479448" y="75437"/>
                </a:lnTo>
                <a:close/>
              </a:path>
              <a:path w="589915" h="293370">
                <a:moveTo>
                  <a:pt x="540982" y="14604"/>
                </a:moveTo>
                <a:lnTo>
                  <a:pt x="504406" y="26415"/>
                </a:lnTo>
                <a:lnTo>
                  <a:pt x="514693" y="147828"/>
                </a:lnTo>
                <a:lnTo>
                  <a:pt x="551142" y="136017"/>
                </a:lnTo>
                <a:lnTo>
                  <a:pt x="544284" y="54737"/>
                </a:lnTo>
                <a:lnTo>
                  <a:pt x="548475" y="51688"/>
                </a:lnTo>
                <a:lnTo>
                  <a:pt x="584543" y="38100"/>
                </a:lnTo>
                <a:lnTo>
                  <a:pt x="586321" y="38100"/>
                </a:lnTo>
                <a:lnTo>
                  <a:pt x="589623" y="37084"/>
                </a:lnTo>
                <a:lnTo>
                  <a:pt x="589231" y="32512"/>
                </a:lnTo>
                <a:lnTo>
                  <a:pt x="542379" y="32512"/>
                </a:lnTo>
                <a:lnTo>
                  <a:pt x="540982" y="14604"/>
                </a:lnTo>
                <a:close/>
              </a:path>
              <a:path w="589915" h="293370">
                <a:moveTo>
                  <a:pt x="586448" y="0"/>
                </a:moveTo>
                <a:lnTo>
                  <a:pt x="585305" y="253"/>
                </a:lnTo>
                <a:lnTo>
                  <a:pt x="582257" y="1015"/>
                </a:lnTo>
                <a:lnTo>
                  <a:pt x="580606" y="1524"/>
                </a:lnTo>
                <a:lnTo>
                  <a:pt x="579209" y="1904"/>
                </a:lnTo>
                <a:lnTo>
                  <a:pt x="547586" y="25273"/>
                </a:lnTo>
                <a:lnTo>
                  <a:pt x="542379" y="32512"/>
                </a:lnTo>
                <a:lnTo>
                  <a:pt x="589231" y="32512"/>
                </a:lnTo>
                <a:lnTo>
                  <a:pt x="586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3924" y="1347543"/>
            <a:ext cx="3059153" cy="19790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6960" y="2567685"/>
            <a:ext cx="109854" cy="109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4991" y="2477516"/>
            <a:ext cx="219837" cy="219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2242" y="2374900"/>
            <a:ext cx="329692" cy="329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74409" y="1777111"/>
            <a:ext cx="156337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3300"/>
                </a:solidFill>
                <a:latin typeface="Verdana"/>
                <a:cs typeface="Verdana"/>
              </a:rPr>
              <a:t>21 </a:t>
            </a:r>
            <a:r>
              <a:rPr sz="1300" b="1" spc="-10" dirty="0">
                <a:solidFill>
                  <a:srgbClr val="FF3300"/>
                </a:solidFill>
                <a:latin typeface="Verdana"/>
                <a:cs typeface="Verdana"/>
              </a:rPr>
              <a:t>%</a:t>
            </a:r>
            <a:r>
              <a:rPr sz="1300" b="1" spc="-3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FF3300"/>
                </a:solidFill>
                <a:latin typeface="Verdana"/>
                <a:cs typeface="Verdana"/>
              </a:rPr>
              <a:t>Oxigênio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Verdana"/>
                <a:cs typeface="Verdana"/>
              </a:rPr>
              <a:t>78 </a:t>
            </a:r>
            <a:r>
              <a:rPr sz="1300" b="1" spc="-10" dirty="0">
                <a:latin typeface="Verdana"/>
                <a:cs typeface="Verdana"/>
              </a:rPr>
              <a:t>%</a:t>
            </a:r>
            <a:r>
              <a:rPr sz="1300" b="1" spc="-4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Nitrogênio</a:t>
            </a:r>
            <a:endParaRPr sz="1300">
              <a:latin typeface="Verdana"/>
              <a:cs typeface="Verdana"/>
            </a:endParaRPr>
          </a:p>
          <a:p>
            <a:pPr marL="242570">
              <a:lnSpc>
                <a:spcPct val="100000"/>
              </a:lnSpc>
            </a:pPr>
            <a:r>
              <a:rPr sz="1300" b="1" spc="-5" dirty="0">
                <a:latin typeface="Verdana"/>
                <a:cs typeface="Verdana"/>
              </a:rPr>
              <a:t>0,8</a:t>
            </a:r>
            <a:r>
              <a:rPr sz="1300" b="1" spc="-10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Argônio</a:t>
            </a:r>
            <a:endParaRPr sz="13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b="1" spc="-5" dirty="0">
                <a:latin typeface="Verdana"/>
                <a:cs typeface="Verdana"/>
              </a:rPr>
              <a:t>0,2 outros</a:t>
            </a:r>
            <a:r>
              <a:rPr sz="1300" b="1" spc="-55" dirty="0">
                <a:latin typeface="Verdana"/>
                <a:cs typeface="Verdana"/>
              </a:rPr>
              <a:t> </a:t>
            </a:r>
            <a:r>
              <a:rPr sz="1300" b="1" spc="-5" dirty="0">
                <a:latin typeface="Verdana"/>
                <a:cs typeface="Verdana"/>
              </a:rPr>
              <a:t>gases  nobres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75303" y="3382885"/>
            <a:ext cx="2426775" cy="20151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66748" y="5066791"/>
            <a:ext cx="726630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i="1" dirty="0">
                <a:latin typeface="Verdana"/>
                <a:cs typeface="Verdana"/>
              </a:rPr>
              <a:t>Combustível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548640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Esses quatros elementos são essenciais para a formação </a:t>
            </a:r>
            <a:r>
              <a:rPr sz="1800" b="1" dirty="0">
                <a:latin typeface="Arial"/>
                <a:cs typeface="Arial"/>
              </a:rPr>
              <a:t>do  fogo. </a:t>
            </a:r>
            <a:r>
              <a:rPr sz="1800" b="1" spc="-5" dirty="0">
                <a:latin typeface="Arial"/>
                <a:cs typeface="Arial"/>
              </a:rPr>
              <a:t>Isso </a:t>
            </a:r>
            <a:r>
              <a:rPr sz="1800" b="1" dirty="0">
                <a:latin typeface="Arial"/>
                <a:cs typeface="Arial"/>
              </a:rPr>
              <a:t>quer </a:t>
            </a:r>
            <a:r>
              <a:rPr sz="1800" b="1" spc="-20" dirty="0">
                <a:latin typeface="Arial"/>
                <a:cs typeface="Arial"/>
              </a:rPr>
              <a:t>dizer, </a:t>
            </a:r>
            <a:r>
              <a:rPr sz="1800" b="1" dirty="0">
                <a:latin typeface="Arial"/>
                <a:cs typeface="Arial"/>
              </a:rPr>
              <a:t>que </a:t>
            </a:r>
            <a:r>
              <a:rPr sz="1800" b="1" spc="-5" dirty="0">
                <a:latin typeface="Arial"/>
                <a:cs typeface="Arial"/>
              </a:rPr>
              <a:t>se faltar um deles, </a:t>
            </a:r>
            <a:r>
              <a:rPr sz="1800" b="1" dirty="0">
                <a:latin typeface="Arial"/>
                <a:cs typeface="Arial"/>
              </a:rPr>
              <a:t>não </a:t>
            </a:r>
            <a:r>
              <a:rPr sz="1800" b="1" spc="-15" dirty="0">
                <a:latin typeface="Arial"/>
                <a:cs typeface="Arial"/>
              </a:rPr>
              <a:t>haverá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fogo.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38782"/>
            <a:ext cx="38601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Classe A – </a:t>
            </a:r>
            <a:r>
              <a:rPr sz="2000" b="1" spc="-5" dirty="0">
                <a:latin typeface="Arial"/>
                <a:cs typeface="Arial"/>
              </a:rPr>
              <a:t>Combustível</a:t>
            </a:r>
            <a:r>
              <a:rPr sz="2000" b="1" spc="-2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150491"/>
            <a:ext cx="7353934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spc="-5" dirty="0">
                <a:latin typeface="Arial"/>
                <a:cs typeface="Arial"/>
              </a:rPr>
              <a:t>Ex.: </a:t>
            </a:r>
            <a:r>
              <a:rPr sz="2000" dirty="0">
                <a:latin typeface="Arial"/>
                <a:cs typeface="Arial"/>
              </a:rPr>
              <a:t>papéis, madeiras, tecidos, Lixo seco,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latin typeface="Arial"/>
                <a:cs typeface="Arial"/>
              </a:rPr>
              <a:t>Características:</a:t>
            </a:r>
            <a:endParaRPr sz="2000">
              <a:latin typeface="Arial"/>
              <a:cs typeface="Arial"/>
            </a:endParaRPr>
          </a:p>
          <a:p>
            <a:pPr marL="268605" marR="5080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Arial"/>
                <a:cs typeface="Arial"/>
              </a:rPr>
              <a:t>Queimam em superficie e profundidade, deixa resíduos após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queima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(cinzas).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268605" marR="4307840" indent="-256540">
              <a:lnSpc>
                <a:spcPct val="117100"/>
              </a:lnSpc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latin typeface="Arial"/>
                <a:cs typeface="Arial"/>
              </a:rPr>
              <a:t>Modo de eliminação:  Resfriamento com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água.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0575" y="562355"/>
            <a:ext cx="6025896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143115" cy="3481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Classe B – </a:t>
            </a:r>
            <a:r>
              <a:rPr sz="2000" b="1" spc="-5" dirty="0">
                <a:latin typeface="Arial"/>
                <a:cs typeface="Arial"/>
              </a:rPr>
              <a:t>líquidos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inflamáveis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spc="-5" dirty="0">
                <a:latin typeface="Arial"/>
                <a:cs typeface="Arial"/>
              </a:rPr>
              <a:t>Ex.: </a:t>
            </a:r>
            <a:r>
              <a:rPr sz="2000" dirty="0">
                <a:latin typeface="Arial"/>
                <a:cs typeface="Arial"/>
              </a:rPr>
              <a:t>álcool, benzol, gasolina, óleo, </a:t>
            </a:r>
            <a:r>
              <a:rPr sz="2000" spc="-15" dirty="0">
                <a:latin typeface="Arial"/>
                <a:cs typeface="Arial"/>
              </a:rPr>
              <a:t>tinner, </a:t>
            </a:r>
            <a:r>
              <a:rPr sz="2000" dirty="0">
                <a:latin typeface="Arial"/>
                <a:cs typeface="Arial"/>
              </a:rPr>
              <a:t>graxa,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etc,.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latin typeface="Arial"/>
                <a:cs typeface="Arial"/>
              </a:rPr>
              <a:t>Características: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Arial"/>
                <a:cs typeface="Arial"/>
              </a:rPr>
              <a:t>Queima somente na superfície, não deixa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resíduos.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latin typeface="Arial"/>
                <a:cs typeface="Arial"/>
              </a:rPr>
              <a:t>Modo 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eliminação: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Arial"/>
                <a:cs typeface="Arial"/>
              </a:rPr>
              <a:t>Abafamento (pó químico, espuma química ou extintor de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gás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carbônico).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0575" y="562355"/>
            <a:ext cx="6025896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548245" cy="3481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Classe C – Equipamentos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elétricos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spc="-5" dirty="0">
                <a:latin typeface="Arial"/>
                <a:cs typeface="Arial"/>
              </a:rPr>
              <a:t>Ex.: </a:t>
            </a:r>
            <a:r>
              <a:rPr sz="2000" dirty="0">
                <a:latin typeface="Arial"/>
                <a:cs typeface="Arial"/>
              </a:rPr>
              <a:t>motores, geradores, instalações elétricas,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etc,.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latin typeface="Arial"/>
                <a:cs typeface="Arial"/>
              </a:rPr>
              <a:t>Características: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Arial"/>
                <a:cs typeface="Arial"/>
              </a:rPr>
              <a:t>Deixa resíduos, queima por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completo.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latin typeface="Arial"/>
                <a:cs typeface="Arial"/>
              </a:rPr>
              <a:t>Modo 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eliminação: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Arial"/>
                <a:cs typeface="Arial"/>
              </a:rPr>
              <a:t>Primeiro o BLOQUEIO DE ENERGIA ELÉTRICA, e por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segundo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Abafamento (extintor de gás carbônico ou pó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químico).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0575" y="562355"/>
            <a:ext cx="6025896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1317777"/>
            <a:ext cx="7847965" cy="293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2770">
              <a:lnSpc>
                <a:spcPct val="117400"/>
              </a:lnSpc>
              <a:spcBef>
                <a:spcPts val="100"/>
              </a:spcBef>
            </a:pPr>
            <a:r>
              <a:rPr sz="1900" b="1" spc="-5" dirty="0">
                <a:latin typeface="Arial"/>
                <a:cs typeface="Arial"/>
              </a:rPr>
              <a:t>Incêndios de Classe A  Extintor de água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pressurizada</a:t>
            </a:r>
            <a:endParaRPr sz="1900">
              <a:latin typeface="Arial"/>
              <a:cs typeface="Arial"/>
            </a:endParaRPr>
          </a:p>
          <a:p>
            <a:pPr marL="268605" marR="153035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É um cilindro com água sob pressão, cuja carga é controlada através  do manômetro do qual é</a:t>
            </a:r>
            <a:r>
              <a:rPr sz="1900" spc="9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provido.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900" spc="-5" dirty="0">
                <a:latin typeface="Arial"/>
                <a:cs typeface="Arial"/>
              </a:rPr>
              <a:t>O manuseio é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simples:</a:t>
            </a:r>
            <a:endParaRPr sz="19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O operador deve posicionar-se a favor do vento, retirar o pino de  segurança, aproximar-se até uma distância SEGURA e dirigir o jato de  água para a base do</a:t>
            </a:r>
            <a:r>
              <a:rPr sz="1900" spc="8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fogo.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Proibido o uso em incêndios de classe B e</a:t>
            </a:r>
            <a:r>
              <a:rPr sz="1900" spc="1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4555" y="652272"/>
            <a:ext cx="3307079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3602" y="3645406"/>
            <a:ext cx="1834427" cy="2972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715" y="4293108"/>
            <a:ext cx="5545836" cy="2375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4492" y="4282440"/>
            <a:ext cx="1397508" cy="2170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457604"/>
            <a:ext cx="7848600" cy="29368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900" b="1" spc="-5" dirty="0">
                <a:latin typeface="Arial"/>
                <a:cs typeface="Arial"/>
              </a:rPr>
              <a:t>Incêndios de Classe B e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900" b="1" spc="-5" dirty="0">
                <a:latin typeface="Arial"/>
                <a:cs typeface="Arial"/>
              </a:rPr>
              <a:t>Extintor de Pó Químico Seco -</a:t>
            </a:r>
            <a:r>
              <a:rPr sz="1900" b="1" spc="5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PQS</a:t>
            </a:r>
            <a:endParaRPr sz="1900">
              <a:latin typeface="Arial"/>
              <a:cs typeface="Arial"/>
            </a:endParaRPr>
          </a:p>
          <a:p>
            <a:pPr marL="268605" marR="176530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É um cilindro com PQS sob pressão, cuja carga é controlada através  do manômetro do qual é</a:t>
            </a:r>
            <a:r>
              <a:rPr sz="1900" spc="10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provido.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Ideal para incêndios com produtos</a:t>
            </a:r>
            <a:r>
              <a:rPr sz="1900" spc="1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químicos.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900" spc="-5" dirty="0">
                <a:latin typeface="Arial"/>
                <a:cs typeface="Arial"/>
              </a:rPr>
              <a:t>O manuseio é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simples:</a:t>
            </a:r>
            <a:endParaRPr sz="19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O </a:t>
            </a:r>
            <a:r>
              <a:rPr sz="1900" dirty="0">
                <a:latin typeface="Arial"/>
                <a:cs typeface="Arial"/>
              </a:rPr>
              <a:t>operador </a:t>
            </a:r>
            <a:r>
              <a:rPr sz="1900" spc="-5" dirty="0">
                <a:latin typeface="Arial"/>
                <a:cs typeface="Arial"/>
              </a:rPr>
              <a:t>deve posicionar-se a favor do vento, retirar o pino de  segurança, aproximar-se até uma distância SEGURA e dirigir o jato de  PQS para a superfície do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fogo.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4555" y="652272"/>
            <a:ext cx="3307079" cy="435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9476" y="4436362"/>
            <a:ext cx="3983735" cy="2377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5344" y="4015740"/>
            <a:ext cx="1581912" cy="2581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457604"/>
            <a:ext cx="7670165" cy="24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00">
              <a:lnSpc>
                <a:spcPct val="107400"/>
              </a:lnSpc>
              <a:spcBef>
                <a:spcPts val="100"/>
              </a:spcBef>
            </a:pPr>
            <a:r>
              <a:rPr sz="1900" b="1" spc="-5" dirty="0">
                <a:latin typeface="Arial"/>
                <a:cs typeface="Arial"/>
              </a:rPr>
              <a:t>Incêndios de Classe C e B  Extintor de gás carbônico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5" dirty="0">
                <a:latin typeface="Arial"/>
                <a:cs typeface="Arial"/>
              </a:rPr>
              <a:t>(CO</a:t>
            </a:r>
            <a:r>
              <a:rPr sz="1875" b="1" spc="7" baseline="26666" dirty="0">
                <a:latin typeface="Arial"/>
                <a:cs typeface="Arial"/>
              </a:rPr>
              <a:t>2</a:t>
            </a:r>
            <a:r>
              <a:rPr sz="1900" b="1" spc="5" dirty="0"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 marL="268605" marR="5080" indent="-256540">
              <a:lnSpc>
                <a:spcPts val="2050"/>
              </a:lnSpc>
              <a:spcBef>
                <a:spcPts val="440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Armazenado em um cilindro de aço e sob pressão se encontra o gás  CO² – Dióxido de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Carbono.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Ideal para equipamentos elétricos (pois não deixa</a:t>
            </a:r>
            <a:r>
              <a:rPr sz="1900" spc="254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resíduo).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00" spc="-5" dirty="0">
                <a:latin typeface="Arial"/>
                <a:cs typeface="Arial"/>
              </a:rPr>
              <a:t>O manuseio é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simples:</a:t>
            </a:r>
            <a:endParaRPr sz="1900">
              <a:latin typeface="Arial"/>
              <a:cs typeface="Arial"/>
            </a:endParaRPr>
          </a:p>
          <a:p>
            <a:pPr marL="268605" marR="127000" indent="-256540">
              <a:lnSpc>
                <a:spcPts val="2050"/>
              </a:lnSpc>
              <a:spcBef>
                <a:spcPts val="445"/>
              </a:spcBef>
              <a:tabLst>
                <a:tab pos="268605" algn="l"/>
              </a:tabLst>
            </a:pPr>
            <a:r>
              <a:rPr sz="1300" spc="-38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900" spc="-5" dirty="0">
                <a:latin typeface="Arial"/>
                <a:cs typeface="Arial"/>
              </a:rPr>
              <a:t>O </a:t>
            </a:r>
            <a:r>
              <a:rPr sz="1900" dirty="0">
                <a:latin typeface="Arial"/>
                <a:cs typeface="Arial"/>
              </a:rPr>
              <a:t>operador </a:t>
            </a:r>
            <a:r>
              <a:rPr sz="1900" spc="-5" dirty="0">
                <a:latin typeface="Arial"/>
                <a:cs typeface="Arial"/>
              </a:rPr>
              <a:t>deve retirar o pino de segurança, aproximar-se até uma  distância SEGURA e dirigir o jato de CO² para a base do</a:t>
            </a:r>
            <a:r>
              <a:rPr sz="1900" spc="1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fogo.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4555" y="652272"/>
            <a:ext cx="3307079" cy="435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4479" y="4076700"/>
            <a:ext cx="3671316" cy="2478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8823"/>
            <a:ext cx="8009890" cy="43789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700" b="1" dirty="0">
                <a:latin typeface="Arial"/>
                <a:cs typeface="Arial"/>
              </a:rPr>
              <a:t>Isolamento</a:t>
            </a:r>
            <a:endParaRPr sz="1700">
              <a:latin typeface="Arial"/>
              <a:cs typeface="Arial"/>
            </a:endParaRPr>
          </a:p>
          <a:p>
            <a:pPr marL="381000" marR="504190" indent="-368935">
              <a:lnSpc>
                <a:spcPct val="100000"/>
              </a:lnSpc>
              <a:spcBef>
                <a:spcPts val="395"/>
              </a:spcBef>
              <a:tabLst>
                <a:tab pos="381000" algn="l"/>
              </a:tabLst>
            </a:pPr>
            <a:r>
              <a:rPr sz="1150" spc="-34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700" dirty="0">
                <a:latin typeface="Arial"/>
                <a:cs typeface="Arial"/>
              </a:rPr>
              <a:t>Consiste em </a:t>
            </a:r>
            <a:r>
              <a:rPr sz="1700" spc="-15" dirty="0">
                <a:latin typeface="Arial"/>
                <a:cs typeface="Arial"/>
              </a:rPr>
              <a:t>isolar, </a:t>
            </a:r>
            <a:r>
              <a:rPr sz="1700" dirty="0">
                <a:latin typeface="Arial"/>
                <a:cs typeface="Arial"/>
              </a:rPr>
              <a:t>diminuir ou </a:t>
            </a:r>
            <a:r>
              <a:rPr sz="1700" spc="-5" dirty="0">
                <a:latin typeface="Arial"/>
                <a:cs typeface="Arial"/>
              </a:rPr>
              <a:t>interromper </a:t>
            </a:r>
            <a:r>
              <a:rPr sz="1700" dirty="0">
                <a:latin typeface="Arial"/>
                <a:cs typeface="Arial"/>
              </a:rPr>
              <a:t>o fornecimento do combustível  ainda não atingido pelas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chamas.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81000" algn="l"/>
              </a:tabLst>
            </a:pPr>
            <a:r>
              <a:rPr sz="1150" spc="-34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700" dirty="0">
                <a:latin typeface="Arial"/>
                <a:cs typeface="Arial"/>
              </a:rPr>
              <a:t>É o método mais simples de </a:t>
            </a:r>
            <a:r>
              <a:rPr sz="1700" spc="-5" dirty="0">
                <a:latin typeface="Arial"/>
                <a:cs typeface="Arial"/>
              </a:rPr>
              <a:t>extinção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incêndio.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Resfriamento</a:t>
            </a:r>
            <a:endParaRPr sz="1700">
              <a:latin typeface="Arial"/>
              <a:cs typeface="Arial"/>
            </a:endParaRPr>
          </a:p>
          <a:p>
            <a:pPr marL="381000" marR="113030" indent="-368935">
              <a:lnSpc>
                <a:spcPct val="100000"/>
              </a:lnSpc>
              <a:spcBef>
                <a:spcPts val="400"/>
              </a:spcBef>
              <a:tabLst>
                <a:tab pos="381000" algn="l"/>
              </a:tabLst>
            </a:pPr>
            <a:r>
              <a:rPr sz="1150" spc="-34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700" dirty="0">
                <a:latin typeface="Arial"/>
                <a:cs typeface="Arial"/>
              </a:rPr>
              <a:t>Consiste em reduzir o calor do material a uma temperatura tal, que ele não  continue a queimar e não libere mais vapores que em </a:t>
            </a:r>
            <a:r>
              <a:rPr sz="1700" spc="-5" dirty="0">
                <a:latin typeface="Arial"/>
                <a:cs typeface="Arial"/>
              </a:rPr>
              <a:t>contato </a:t>
            </a:r>
            <a:r>
              <a:rPr sz="1700" dirty="0">
                <a:latin typeface="Arial"/>
                <a:cs typeface="Arial"/>
              </a:rPr>
              <a:t>com o oxigênio,  entrariam em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combustão.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381000" algn="l"/>
              </a:tabLst>
            </a:pPr>
            <a:r>
              <a:rPr sz="1150" spc="-34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700" dirty="0">
                <a:latin typeface="Arial"/>
                <a:cs typeface="Arial"/>
              </a:rPr>
              <a:t>É o método mais utilizado na </a:t>
            </a:r>
            <a:r>
              <a:rPr sz="1700" spc="-5" dirty="0">
                <a:latin typeface="Arial"/>
                <a:cs typeface="Arial"/>
              </a:rPr>
              <a:t>extinção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incêndios.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latin typeface="Arial"/>
                <a:cs typeface="Arial"/>
              </a:rPr>
              <a:t>Abafamento</a:t>
            </a:r>
            <a:endParaRPr sz="1700">
              <a:latin typeface="Arial"/>
              <a:cs typeface="Arial"/>
            </a:endParaRPr>
          </a:p>
          <a:p>
            <a:pPr marL="381000" marR="5080" indent="-368935">
              <a:lnSpc>
                <a:spcPct val="100000"/>
              </a:lnSpc>
              <a:spcBef>
                <a:spcPts val="409"/>
              </a:spcBef>
              <a:tabLst>
                <a:tab pos="381000" algn="l"/>
              </a:tabLst>
            </a:pPr>
            <a:r>
              <a:rPr sz="1150" spc="-34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700" dirty="0">
                <a:latin typeface="Arial"/>
                <a:cs typeface="Arial"/>
              </a:rPr>
              <a:t>É o mais </a:t>
            </a:r>
            <a:r>
              <a:rPr sz="1700" spc="-5" dirty="0">
                <a:latin typeface="Arial"/>
                <a:cs typeface="Arial"/>
              </a:rPr>
              <a:t>difícil </a:t>
            </a:r>
            <a:r>
              <a:rPr sz="1700" dirty="0">
                <a:latin typeface="Arial"/>
                <a:cs typeface="Arial"/>
              </a:rPr>
              <a:t>dos métodos de </a:t>
            </a:r>
            <a:r>
              <a:rPr sz="1700" spc="-5" dirty="0">
                <a:latin typeface="Arial"/>
                <a:cs typeface="Arial"/>
              </a:rPr>
              <a:t>extinção, </a:t>
            </a:r>
            <a:r>
              <a:rPr sz="1700" dirty="0">
                <a:latin typeface="Arial"/>
                <a:cs typeface="Arial"/>
              </a:rPr>
              <a:t>consiste na eliminação ou redução da  </a:t>
            </a:r>
            <a:r>
              <a:rPr sz="1700" spc="-5" dirty="0">
                <a:latin typeface="Arial"/>
                <a:cs typeface="Arial"/>
              </a:rPr>
              <a:t>taxa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comburente.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81000" algn="l"/>
              </a:tabLst>
            </a:pPr>
            <a:r>
              <a:rPr sz="1150" spc="-34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700" dirty="0">
                <a:latin typeface="Arial"/>
                <a:cs typeface="Arial"/>
              </a:rPr>
              <a:t>Geralmente, aplica-se a pequenos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incêndios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8844" y="573023"/>
            <a:ext cx="6321552" cy="61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474850"/>
          <a:ext cx="8229600" cy="3108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39445">
                <a:tc>
                  <a:txBody>
                    <a:bodyPr/>
                    <a:lstStyle/>
                    <a:p>
                      <a:pPr marL="558800" marR="487045" indent="-533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35" dirty="0">
                          <a:latin typeface="Arial"/>
                          <a:cs typeface="Arial"/>
                        </a:rPr>
                        <a:t>Classe </a:t>
                      </a:r>
                      <a:r>
                        <a:rPr sz="1800" b="1" spc="1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incêndio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b="1" spc="15" dirty="0">
                          <a:latin typeface="Arial"/>
                          <a:cs typeface="Arial"/>
                        </a:rPr>
                        <a:t>Extintor 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Água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b="1" spc="15" dirty="0">
                          <a:latin typeface="Arial"/>
                          <a:cs typeface="Arial"/>
                        </a:rPr>
                        <a:t>Extintor de</a:t>
                      </a:r>
                      <a:r>
                        <a:rPr sz="18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40" dirty="0">
                          <a:latin typeface="Arial"/>
                          <a:cs typeface="Arial"/>
                        </a:rPr>
                        <a:t>PQS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b="1" spc="15" dirty="0">
                          <a:latin typeface="Arial"/>
                          <a:cs typeface="Arial"/>
                        </a:rPr>
                        <a:t>Extintor de</a:t>
                      </a:r>
                      <a:r>
                        <a:rPr sz="1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40" dirty="0">
                          <a:latin typeface="Arial"/>
                          <a:cs typeface="Arial"/>
                        </a:rPr>
                        <a:t>CO²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2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63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255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Sim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Excelente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63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361950" indent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Sim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na  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ausência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água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361950" indent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Sim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na  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ausência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água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00685" marR="381635" indent="3136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40" dirty="0">
                          <a:latin typeface="Arial"/>
                          <a:cs typeface="Arial"/>
                        </a:rPr>
                        <a:t>Não </a:t>
                      </a:r>
                      <a:r>
                        <a:rPr sz="1800" spc="440" dirty="0">
                          <a:latin typeface="Arial"/>
                          <a:cs typeface="Arial"/>
                        </a:rPr>
                        <a:t>-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Sim </a:t>
                      </a:r>
                      <a:r>
                        <a:rPr sz="1800" spc="4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Excelente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Sim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7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3200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55" dirty="0">
                          <a:latin typeface="Arial"/>
                          <a:cs typeface="Arial"/>
                        </a:rPr>
                        <a:t>Nunca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Condutor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Eletricidade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200025" indent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Sim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com  </a:t>
                      </a:r>
                      <a:r>
                        <a:rPr sz="1800" spc="80" dirty="0">
                          <a:latin typeface="Arial"/>
                          <a:cs typeface="Arial"/>
                        </a:rPr>
                        <a:t>cuidado,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deixa 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resíduos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60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Sim </a:t>
                      </a:r>
                      <a:r>
                        <a:rPr sz="1800" spc="4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Excelente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7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75487" y="623316"/>
            <a:ext cx="8139683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839544"/>
            <a:ext cx="7576184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79730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Elemento químico oxidante que se combina com o</a:t>
            </a:r>
            <a:r>
              <a:rPr sz="2000" spc="-16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combustível,</a:t>
            </a:r>
            <a:endParaRPr sz="2000">
              <a:latin typeface="Arial"/>
              <a:cs typeface="Arial"/>
            </a:endParaRPr>
          </a:p>
          <a:p>
            <a:pPr marL="379730">
              <a:lnSpc>
                <a:spcPts val="2280"/>
              </a:lnSpc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possibilitando a</a:t>
            </a:r>
            <a:r>
              <a:rPr sz="2000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combustão: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379730" marR="304800" indent="-367665">
              <a:lnSpc>
                <a:spcPts val="2160"/>
              </a:lnSpc>
              <a:tabLst>
                <a:tab pos="379730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O Oxigênio, um gás incolor e não combustível, é</a:t>
            </a:r>
            <a:r>
              <a:rPr sz="2000" spc="-18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comburente  que participa da maioria dos</a:t>
            </a:r>
            <a:r>
              <a:rPr sz="2000" spc="-8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casos.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379730" marR="276225" indent="-367665">
              <a:lnSpc>
                <a:spcPts val="2160"/>
              </a:lnSpc>
              <a:spcBef>
                <a:spcPts val="5"/>
              </a:spcBef>
              <a:tabLst>
                <a:tab pos="379730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O Cloro, gás não inflamável, mais pesado que o Oxigênio,</a:t>
            </a:r>
            <a:r>
              <a:rPr sz="2000" spc="-19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de  coloração amarelo-esverdeado, venenoso, corrosivo, usado  para tratamento e purificação da água, e outros processos  industriais, é menos comum porém também é</a:t>
            </a:r>
            <a:r>
              <a:rPr sz="2000" spc="-18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comburente.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379730" marR="758825" indent="-367665">
              <a:lnSpc>
                <a:spcPts val="2160"/>
              </a:lnSpc>
              <a:tabLst>
                <a:tab pos="379730" algn="l"/>
                <a:tab pos="5258435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A porcentagem mínima de Oxigênio</a:t>
            </a:r>
            <a:r>
              <a:rPr sz="2000" spc="-18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no</a:t>
            </a:r>
            <a:r>
              <a:rPr sz="20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33CC"/>
                </a:solidFill>
                <a:latin typeface="Arial"/>
                <a:cs typeface="Arial"/>
              </a:rPr>
              <a:t>ar,	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para que</a:t>
            </a:r>
            <a:r>
              <a:rPr sz="2000" spc="-1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haja  combustão, é de 16</a:t>
            </a:r>
            <a:r>
              <a:rPr sz="2000" spc="-9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%.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6727" y="781812"/>
            <a:ext cx="3735324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9070"/>
            <a:ext cx="7964805" cy="216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30000"/>
              </a:lnSpc>
              <a:spcBef>
                <a:spcPts val="100"/>
              </a:spcBef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r>
              <a:rPr sz="1800" spc="54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DA1F28"/>
                </a:solidFill>
                <a:latin typeface="Arial"/>
                <a:cs typeface="Arial"/>
              </a:rPr>
              <a:t>É </a:t>
            </a:r>
            <a:r>
              <a:rPr sz="2700" spc="-5" dirty="0">
                <a:solidFill>
                  <a:srgbClr val="DA1F28"/>
                </a:solidFill>
                <a:latin typeface="Arial"/>
                <a:cs typeface="Arial"/>
              </a:rPr>
              <a:t>todo material ou substância suscetível de </a:t>
            </a:r>
            <a:r>
              <a:rPr sz="2700" spc="-330" dirty="0">
                <a:solidFill>
                  <a:srgbClr val="DA1F28"/>
                </a:solidFill>
                <a:latin typeface="Arial"/>
                <a:cs typeface="Arial"/>
              </a:rPr>
              <a:t>se  </a:t>
            </a:r>
            <a:r>
              <a:rPr sz="2700" spc="-15" dirty="0">
                <a:solidFill>
                  <a:srgbClr val="DA1F28"/>
                </a:solidFill>
                <a:latin typeface="Arial"/>
                <a:cs typeface="Arial"/>
              </a:rPr>
              <a:t>incendiar,</a:t>
            </a:r>
            <a:r>
              <a:rPr sz="2700" spc="720" dirty="0">
                <a:solidFill>
                  <a:srgbClr val="DA1F28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DA1F28"/>
                </a:solidFill>
                <a:latin typeface="Arial"/>
                <a:cs typeface="Arial"/>
              </a:rPr>
              <a:t>porém antes é necessário </a:t>
            </a:r>
            <a:r>
              <a:rPr sz="2700" spc="-10" dirty="0">
                <a:solidFill>
                  <a:srgbClr val="DA1F28"/>
                </a:solidFill>
                <a:latin typeface="Arial"/>
                <a:cs typeface="Arial"/>
              </a:rPr>
              <a:t>que </a:t>
            </a:r>
            <a:r>
              <a:rPr sz="2700" spc="-5" dirty="0">
                <a:solidFill>
                  <a:srgbClr val="DA1F28"/>
                </a:solidFill>
                <a:latin typeface="Arial"/>
                <a:cs typeface="Arial"/>
              </a:rPr>
              <a:t>o  </a:t>
            </a:r>
            <a:r>
              <a:rPr sz="2700" dirty="0">
                <a:solidFill>
                  <a:srgbClr val="DA1F28"/>
                </a:solidFill>
                <a:latin typeface="Arial"/>
                <a:cs typeface="Arial"/>
              </a:rPr>
              <a:t>material </a:t>
            </a:r>
            <a:r>
              <a:rPr sz="2700" spc="-5" dirty="0">
                <a:solidFill>
                  <a:srgbClr val="DA1F28"/>
                </a:solidFill>
                <a:latin typeface="Arial"/>
                <a:cs typeface="Arial"/>
              </a:rPr>
              <a:t>desprenda </a:t>
            </a:r>
            <a:r>
              <a:rPr sz="2700" spc="-30" dirty="0">
                <a:solidFill>
                  <a:srgbClr val="DA1F28"/>
                </a:solidFill>
                <a:latin typeface="Arial"/>
                <a:cs typeface="Arial"/>
              </a:rPr>
              <a:t>vapor, </a:t>
            </a:r>
            <a:r>
              <a:rPr sz="2700" spc="-10" dirty="0">
                <a:solidFill>
                  <a:srgbClr val="DA1F28"/>
                </a:solidFill>
                <a:latin typeface="Arial"/>
                <a:cs typeface="Arial"/>
              </a:rPr>
              <a:t>ou </a:t>
            </a:r>
            <a:r>
              <a:rPr sz="2700" spc="-5" dirty="0">
                <a:solidFill>
                  <a:srgbClr val="DA1F28"/>
                </a:solidFill>
                <a:latin typeface="Arial"/>
                <a:cs typeface="Arial"/>
              </a:rPr>
              <a:t>seja, se gaseifique  para combinar </a:t>
            </a:r>
            <a:r>
              <a:rPr sz="2700" dirty="0">
                <a:solidFill>
                  <a:srgbClr val="DA1F28"/>
                </a:solidFill>
                <a:latin typeface="Arial"/>
                <a:cs typeface="Arial"/>
              </a:rPr>
              <a:t>com </a:t>
            </a:r>
            <a:r>
              <a:rPr sz="2700" spc="-5" dirty="0">
                <a:solidFill>
                  <a:srgbClr val="DA1F28"/>
                </a:solidFill>
                <a:latin typeface="Arial"/>
                <a:cs typeface="Arial"/>
              </a:rPr>
              <a:t>o oxigênio.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2364" y="612648"/>
            <a:ext cx="3563112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7035" y="781812"/>
            <a:ext cx="1876043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0969" y="1850768"/>
            <a:ext cx="7099934" cy="46355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379730" algn="l"/>
              </a:tabLst>
            </a:pPr>
            <a:r>
              <a:rPr sz="1100" spc="-33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600" spc="-5" dirty="0">
                <a:latin typeface="Arial"/>
                <a:cs typeface="Arial"/>
              </a:rPr>
              <a:t>É o elemento que serve para dar </a:t>
            </a:r>
            <a:r>
              <a:rPr sz="1600" dirty="0">
                <a:latin typeface="Arial"/>
                <a:cs typeface="Arial"/>
              </a:rPr>
              <a:t>início </a:t>
            </a:r>
            <a:r>
              <a:rPr sz="1600" spc="-5" dirty="0">
                <a:latin typeface="Arial"/>
                <a:cs typeface="Arial"/>
              </a:rPr>
              <a:t>ao fogo, e manter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sua</a:t>
            </a:r>
            <a:endParaRPr sz="16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latin typeface="Arial"/>
                <a:cs typeface="Arial"/>
              </a:rPr>
              <a:t>propagação.</a:t>
            </a:r>
            <a:endParaRPr sz="1600">
              <a:latin typeface="Arial"/>
              <a:cs typeface="Arial"/>
            </a:endParaRPr>
          </a:p>
          <a:p>
            <a:pPr marL="379730" marR="384175" indent="-367665">
              <a:lnSpc>
                <a:spcPct val="110000"/>
              </a:lnSpc>
              <a:spcBef>
                <a:spcPts val="400"/>
              </a:spcBef>
              <a:tabLst>
                <a:tab pos="379730" algn="l"/>
              </a:tabLst>
            </a:pPr>
            <a:r>
              <a:rPr sz="1100" spc="-33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600" spc="-10" dirty="0">
                <a:latin typeface="Arial"/>
                <a:cs typeface="Arial"/>
              </a:rPr>
              <a:t>Os </a:t>
            </a:r>
            <a:r>
              <a:rPr sz="1600" spc="-5" dirty="0">
                <a:latin typeface="Arial"/>
                <a:cs typeface="Arial"/>
              </a:rPr>
              <a:t>combustíveis em geral precisam ser transformados em gases para  se queimar e necessitam de calor suficiente para </a:t>
            </a:r>
            <a:r>
              <a:rPr sz="1600" dirty="0">
                <a:latin typeface="Arial"/>
                <a:cs typeface="Arial"/>
              </a:rPr>
              <a:t>vaporizá-los, </a:t>
            </a:r>
            <a:r>
              <a:rPr sz="1600" spc="-5" dirty="0">
                <a:latin typeface="Arial"/>
                <a:cs typeface="Arial"/>
              </a:rPr>
              <a:t>este  variando de corpo para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corpo.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79730" algn="l"/>
              </a:tabLst>
            </a:pPr>
            <a:r>
              <a:rPr sz="1100" spc="-33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1600" spc="-5" dirty="0">
                <a:latin typeface="Arial"/>
                <a:cs typeface="Arial"/>
              </a:rPr>
              <a:t>Após a vaporização, é necessário continuar a </a:t>
            </a:r>
            <a:r>
              <a:rPr sz="1600" dirty="0">
                <a:latin typeface="Arial"/>
                <a:cs typeface="Arial"/>
              </a:rPr>
              <a:t>aquecê-los </a:t>
            </a:r>
            <a:r>
              <a:rPr sz="1600" spc="-5" dirty="0">
                <a:latin typeface="Arial"/>
                <a:cs typeface="Arial"/>
              </a:rPr>
              <a:t>até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sua</a:t>
            </a:r>
            <a:endParaRPr sz="16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190"/>
              </a:spcBef>
            </a:pPr>
            <a:r>
              <a:rPr sz="1600" spc="-5" dirty="0">
                <a:latin typeface="Arial"/>
                <a:cs typeface="Arial"/>
              </a:rPr>
              <a:t>temperatura de ignição para que se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queimem.</a:t>
            </a:r>
            <a:endParaRPr sz="1600">
              <a:latin typeface="Arial"/>
              <a:cs typeface="Arial"/>
            </a:endParaRPr>
          </a:p>
          <a:p>
            <a:pPr marL="3625850" marR="5080" indent="995044">
              <a:lnSpc>
                <a:spcPct val="268200"/>
              </a:lnSpc>
              <a:spcBef>
                <a:spcPts val="1370"/>
              </a:spcBef>
            </a:pPr>
            <a:r>
              <a:rPr sz="1500" b="1" spc="-5" dirty="0">
                <a:latin typeface="Arial"/>
                <a:cs typeface="Arial"/>
              </a:rPr>
              <a:t>Reações </a:t>
            </a:r>
            <a:r>
              <a:rPr sz="1500" b="1" dirty="0">
                <a:latin typeface="Arial"/>
                <a:cs typeface="Arial"/>
              </a:rPr>
              <a:t>/ </a:t>
            </a:r>
            <a:r>
              <a:rPr sz="1500" b="1" spc="-5" dirty="0">
                <a:latin typeface="Arial"/>
                <a:cs typeface="Arial"/>
              </a:rPr>
              <a:t>Efeitos químicos  Mudança do estado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físico</a:t>
            </a:r>
            <a:endParaRPr sz="1500">
              <a:latin typeface="Arial"/>
              <a:cs typeface="Arial"/>
            </a:endParaRPr>
          </a:p>
          <a:p>
            <a:pPr marL="1730375" marR="2320925" indent="1216660">
              <a:lnSpc>
                <a:spcPct val="268500"/>
              </a:lnSpc>
              <a:spcBef>
                <a:spcPts val="5"/>
              </a:spcBef>
            </a:pPr>
            <a:r>
              <a:rPr sz="1500" b="1" spc="-10" dirty="0">
                <a:latin typeface="Arial"/>
                <a:cs typeface="Arial"/>
              </a:rPr>
              <a:t>Aumento </a:t>
            </a:r>
            <a:r>
              <a:rPr sz="1500" b="1" spc="-5" dirty="0">
                <a:latin typeface="Arial"/>
                <a:cs typeface="Arial"/>
              </a:rPr>
              <a:t>do </a:t>
            </a:r>
            <a:r>
              <a:rPr sz="1500" b="1" spc="-10" dirty="0">
                <a:latin typeface="Arial"/>
                <a:cs typeface="Arial"/>
              </a:rPr>
              <a:t>volume  </a:t>
            </a:r>
            <a:r>
              <a:rPr sz="1500" b="1" spc="-5" dirty="0">
                <a:latin typeface="Arial"/>
                <a:cs typeface="Arial"/>
              </a:rPr>
              <a:t>Elevação da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temperatura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676" y="4306823"/>
            <a:ext cx="2197607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8667" y="5445252"/>
            <a:ext cx="143256" cy="286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403" y="1812797"/>
            <a:ext cx="7181215" cy="323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 algn="just">
              <a:lnSpc>
                <a:spcPct val="130000"/>
              </a:lnSpc>
              <a:spcBef>
                <a:spcPts val="100"/>
              </a:spcBef>
            </a:pPr>
            <a:r>
              <a:rPr sz="2700" spc="-65" dirty="0">
                <a:solidFill>
                  <a:srgbClr val="003399"/>
                </a:solidFill>
                <a:latin typeface="Arial"/>
                <a:cs typeface="Arial"/>
              </a:rPr>
              <a:t>Torna</a:t>
            </a:r>
            <a:r>
              <a:rPr sz="2700" spc="6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003399"/>
                </a:solidFill>
                <a:latin typeface="Arial"/>
                <a:cs typeface="Arial"/>
              </a:rPr>
              <a:t>a queima auto-sustentável. </a:t>
            </a:r>
            <a:r>
              <a:rPr sz="2700" dirty="0">
                <a:solidFill>
                  <a:srgbClr val="003399"/>
                </a:solidFill>
                <a:latin typeface="Arial"/>
                <a:cs typeface="Arial"/>
              </a:rPr>
              <a:t>O </a:t>
            </a:r>
            <a:r>
              <a:rPr sz="2700" spc="-5" dirty="0">
                <a:solidFill>
                  <a:srgbClr val="003399"/>
                </a:solidFill>
                <a:latin typeface="Arial"/>
                <a:cs typeface="Arial"/>
              </a:rPr>
              <a:t>calor  irradiado das chamas atinge o combustível e  </a:t>
            </a:r>
            <a:r>
              <a:rPr sz="2700" dirty="0">
                <a:solidFill>
                  <a:srgbClr val="003399"/>
                </a:solidFill>
                <a:latin typeface="Arial"/>
                <a:cs typeface="Arial"/>
              </a:rPr>
              <a:t>este </a:t>
            </a:r>
            <a:r>
              <a:rPr sz="2700" spc="-5" dirty="0">
                <a:solidFill>
                  <a:srgbClr val="003399"/>
                </a:solidFill>
                <a:latin typeface="Arial"/>
                <a:cs typeface="Arial"/>
              </a:rPr>
              <a:t>é decomposto em partículas menores,  que </a:t>
            </a:r>
            <a:r>
              <a:rPr sz="2700" dirty="0">
                <a:solidFill>
                  <a:srgbClr val="003399"/>
                </a:solidFill>
                <a:latin typeface="Arial"/>
                <a:cs typeface="Arial"/>
              </a:rPr>
              <a:t>se </a:t>
            </a:r>
            <a:r>
              <a:rPr sz="2700" spc="-5" dirty="0">
                <a:solidFill>
                  <a:srgbClr val="003399"/>
                </a:solidFill>
                <a:latin typeface="Arial"/>
                <a:cs typeface="Arial"/>
              </a:rPr>
              <a:t>combinam </a:t>
            </a:r>
            <a:r>
              <a:rPr sz="2700" dirty="0">
                <a:solidFill>
                  <a:srgbClr val="003399"/>
                </a:solidFill>
                <a:latin typeface="Arial"/>
                <a:cs typeface="Arial"/>
              </a:rPr>
              <a:t>com </a:t>
            </a:r>
            <a:r>
              <a:rPr sz="2700" spc="-5" dirty="0">
                <a:solidFill>
                  <a:srgbClr val="003399"/>
                </a:solidFill>
                <a:latin typeface="Arial"/>
                <a:cs typeface="Arial"/>
              </a:rPr>
              <a:t>o oxigênio e queimam,  irradiando outra </a:t>
            </a:r>
            <a:r>
              <a:rPr sz="2700" dirty="0">
                <a:solidFill>
                  <a:srgbClr val="003399"/>
                </a:solidFill>
                <a:latin typeface="Arial"/>
                <a:cs typeface="Arial"/>
              </a:rPr>
              <a:t>vez </a:t>
            </a:r>
            <a:r>
              <a:rPr sz="2700" spc="-5" dirty="0">
                <a:solidFill>
                  <a:srgbClr val="003399"/>
                </a:solidFill>
                <a:latin typeface="Arial"/>
                <a:cs typeface="Arial"/>
              </a:rPr>
              <a:t>calor para o combustível,  formando um </a:t>
            </a:r>
            <a:r>
              <a:rPr sz="2700" dirty="0">
                <a:solidFill>
                  <a:srgbClr val="003399"/>
                </a:solidFill>
                <a:latin typeface="Arial"/>
                <a:cs typeface="Arial"/>
              </a:rPr>
              <a:t>ciclo</a:t>
            </a:r>
            <a:r>
              <a:rPr sz="2700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03399"/>
                </a:solidFill>
                <a:latin typeface="Arial"/>
                <a:cs typeface="Arial"/>
              </a:rPr>
              <a:t>constante.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9864" y="702563"/>
            <a:ext cx="5333999" cy="61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505457"/>
            <a:ext cx="50653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750" spc="-505" dirty="0">
                <a:solidFill>
                  <a:srgbClr val="2CA1BE"/>
                </a:solidFill>
              </a:rPr>
              <a:t>	</a:t>
            </a:r>
            <a:r>
              <a:rPr sz="2600" dirty="0"/>
              <a:t>Formas de propagação do</a:t>
            </a:r>
            <a:r>
              <a:rPr sz="2600" spc="-30" dirty="0"/>
              <a:t> </a:t>
            </a:r>
            <a:r>
              <a:rPr sz="2600" dirty="0"/>
              <a:t>calor: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29132" y="2350706"/>
            <a:ext cx="1814195" cy="11918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b="1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Condução</a:t>
            </a:r>
            <a:endParaRPr sz="23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b="1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Co</a:t>
            </a:r>
            <a:r>
              <a:rPr sz="2300" b="1" u="heavy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n</a:t>
            </a:r>
            <a:r>
              <a:rPr sz="2300" b="1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vecç</a:t>
            </a:r>
            <a:r>
              <a:rPr sz="2300" b="1" u="heavy" spc="-2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ã</a:t>
            </a:r>
            <a:r>
              <a:rPr sz="2300" b="1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b="1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</a:rPr>
              <a:t>Irradiação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4732" y="702563"/>
            <a:ext cx="6684264" cy="61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9143" y="4997196"/>
            <a:ext cx="950976" cy="1146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60" y="702563"/>
            <a:ext cx="3073908" cy="61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1195" y="5198186"/>
            <a:ext cx="86614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4010" algn="l"/>
              </a:tabLst>
            </a:pPr>
            <a:r>
              <a:rPr sz="1700" b="1" spc="5" dirty="0">
                <a:latin typeface="Arial"/>
                <a:cs typeface="Arial"/>
              </a:rPr>
              <a:t>O	</a:t>
            </a:r>
            <a:r>
              <a:rPr sz="1700" b="1" spc="10" dirty="0">
                <a:latin typeface="Arial"/>
                <a:cs typeface="Arial"/>
              </a:rPr>
              <a:t>c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10" dirty="0">
                <a:latin typeface="Arial"/>
                <a:cs typeface="Arial"/>
              </a:rPr>
              <a:t>l</a:t>
            </a:r>
            <a:r>
              <a:rPr sz="1700" b="1" dirty="0">
                <a:latin typeface="Arial"/>
                <a:cs typeface="Arial"/>
              </a:rPr>
              <a:t>or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6621" y="5198186"/>
            <a:ext cx="139636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8305" algn="l"/>
              </a:tabLst>
            </a:pPr>
            <a:r>
              <a:rPr sz="1700" b="1" spc="-5" dirty="0">
                <a:latin typeface="Arial"/>
                <a:cs typeface="Arial"/>
              </a:rPr>
              <a:t>s</a:t>
            </a:r>
            <a:r>
              <a:rPr sz="1700" b="1" dirty="0">
                <a:latin typeface="Arial"/>
                <a:cs typeface="Arial"/>
              </a:rPr>
              <a:t>e	transm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te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1002" y="5198186"/>
            <a:ext cx="269176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3190" algn="l"/>
                <a:tab pos="1800225" algn="l"/>
                <a:tab pos="2557780" algn="l"/>
              </a:tabLst>
            </a:pPr>
            <a:r>
              <a:rPr sz="1700" b="1" dirty="0">
                <a:latin typeface="Arial"/>
                <a:cs typeface="Arial"/>
              </a:rPr>
              <a:t>direta</a:t>
            </a:r>
            <a:r>
              <a:rPr sz="1700" b="1" spc="-5" dirty="0">
                <a:latin typeface="Arial"/>
                <a:cs typeface="Arial"/>
              </a:rPr>
              <a:t>m</a:t>
            </a:r>
            <a:r>
              <a:rPr sz="1700" b="1" dirty="0">
                <a:latin typeface="Arial"/>
                <a:cs typeface="Arial"/>
              </a:rPr>
              <a:t>ente	de	</a:t>
            </a:r>
            <a:r>
              <a:rPr sz="1700" b="1" spc="10" dirty="0">
                <a:latin typeface="Arial"/>
                <a:cs typeface="Arial"/>
              </a:rPr>
              <a:t>c</a:t>
            </a:r>
            <a:r>
              <a:rPr sz="1700" b="1" dirty="0">
                <a:latin typeface="Arial"/>
                <a:cs typeface="Arial"/>
              </a:rPr>
              <a:t>orpo	a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1195" y="5457850"/>
            <a:ext cx="52120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corpo, ou </a:t>
            </a:r>
            <a:r>
              <a:rPr sz="1700" b="1" spc="-5" dirty="0">
                <a:latin typeface="Arial"/>
                <a:cs typeface="Arial"/>
              </a:rPr>
              <a:t>molécula </a:t>
            </a:r>
            <a:r>
              <a:rPr sz="1700" b="1" dirty="0">
                <a:latin typeface="Arial"/>
                <a:cs typeface="Arial"/>
              </a:rPr>
              <a:t>a molécula,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transportando-o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1195" y="5716930"/>
            <a:ext cx="10490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</a:tabLst>
            </a:pPr>
            <a:r>
              <a:rPr sz="1700" b="1" dirty="0">
                <a:latin typeface="Arial"/>
                <a:cs typeface="Arial"/>
              </a:rPr>
              <a:t>até	out</a:t>
            </a:r>
            <a:r>
              <a:rPr sz="1700" b="1" spc="-10" dirty="0">
                <a:latin typeface="Arial"/>
                <a:cs typeface="Arial"/>
              </a:rPr>
              <a:t>r</a:t>
            </a:r>
            <a:r>
              <a:rPr sz="1700" b="1" dirty="0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4072" y="5716930"/>
            <a:ext cx="40271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9620" algn="l"/>
                <a:tab pos="1445260" algn="l"/>
                <a:tab pos="2226945" algn="l"/>
                <a:tab pos="3023870" algn="l"/>
                <a:tab pos="3760470" algn="l"/>
              </a:tabLst>
            </a:pPr>
            <a:r>
              <a:rPr sz="1700" b="1" spc="-10" dirty="0">
                <a:latin typeface="Arial"/>
                <a:cs typeface="Arial"/>
              </a:rPr>
              <a:t>po</a:t>
            </a:r>
            <a:r>
              <a:rPr sz="1700" b="1" dirty="0">
                <a:latin typeface="Arial"/>
                <a:cs typeface="Arial"/>
              </a:rPr>
              <a:t>nto	</a:t>
            </a:r>
            <a:r>
              <a:rPr sz="1700" b="1" spc="-10" dirty="0">
                <a:latin typeface="Arial"/>
                <a:cs typeface="Arial"/>
              </a:rPr>
              <a:t>o</a:t>
            </a:r>
            <a:r>
              <a:rPr sz="1700" b="1" dirty="0">
                <a:latin typeface="Arial"/>
                <a:cs typeface="Arial"/>
              </a:rPr>
              <a:t>nde	</a:t>
            </a:r>
            <a:r>
              <a:rPr sz="1700" b="1" spc="-10" dirty="0">
                <a:latin typeface="Arial"/>
                <a:cs typeface="Arial"/>
              </a:rPr>
              <a:t>p</a:t>
            </a:r>
            <a:r>
              <a:rPr sz="1700" b="1" dirty="0">
                <a:latin typeface="Arial"/>
                <a:cs typeface="Arial"/>
              </a:rPr>
              <a:t>o</a:t>
            </a:r>
            <a:r>
              <a:rPr sz="1700" b="1" spc="-10" dirty="0">
                <a:latin typeface="Arial"/>
                <a:cs typeface="Arial"/>
              </a:rPr>
              <a:t>s</a:t>
            </a:r>
            <a:r>
              <a:rPr sz="1700" b="1" dirty="0">
                <a:latin typeface="Arial"/>
                <a:cs typeface="Arial"/>
              </a:rPr>
              <a:t>sa	</a:t>
            </a:r>
            <a:r>
              <a:rPr sz="1700" b="1" spc="-5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n</a:t>
            </a:r>
            <a:r>
              <a:rPr sz="1700" b="1" spc="5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c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ar	focos	de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1195" y="5976010"/>
            <a:ext cx="97599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ncê</a:t>
            </a:r>
            <a:r>
              <a:rPr sz="1700" b="1" spc="5" dirty="0">
                <a:latin typeface="Arial"/>
                <a:cs typeface="Arial"/>
              </a:rPr>
              <a:t>n</a:t>
            </a:r>
            <a:r>
              <a:rPr sz="1700" b="1" dirty="0">
                <a:latin typeface="Arial"/>
                <a:cs typeface="Arial"/>
              </a:rPr>
              <a:t>dio.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44851" y="3566159"/>
            <a:ext cx="6316980" cy="408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200" y="905255"/>
            <a:ext cx="871727" cy="2613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8867" y="3633215"/>
            <a:ext cx="1330452" cy="1705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629</Words>
  <Application>Microsoft Office PowerPoint</Application>
  <PresentationFormat>Apresentação na tela (4:3)</PresentationFormat>
  <Paragraphs>268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 Formas de propagação do calor: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Quando utilizada em rotulos de produtos, ela é de grande utilidade, pois  permite num simples relance, que se tenha ideia sobre o risco representado  pela substância ali contida.</vt:lpstr>
      <vt:lpstr>DIAMANTE DE HOMMEL</vt:lpstr>
      <vt:lpstr>Slide 25</vt:lpstr>
      <vt:lpstr>Slide 26</vt:lpstr>
      <vt:lpstr>Slide 27</vt:lpstr>
      <vt:lpstr>Slide 28</vt:lpstr>
      <vt:lpstr> É preciso conhecer e identificar bem o incêndio que se  vai combater para escolher o equipamento correto.</vt:lpstr>
      <vt:lpstr>Classe A – Combustível comum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Thiago</cp:lastModifiedBy>
  <cp:revision>6</cp:revision>
  <dcterms:created xsi:type="dcterms:W3CDTF">2018-04-07T00:39:51Z</dcterms:created>
  <dcterms:modified xsi:type="dcterms:W3CDTF">2018-06-07T23:16:46Z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2018-04-07T00:00:00Z</vt:filetime>
  </property>
</Properties>
</file>